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70" r:id="rId3"/>
    <p:sldId id="258" r:id="rId4"/>
    <p:sldId id="268" r:id="rId5"/>
    <p:sldId id="273" r:id="rId6"/>
    <p:sldId id="259" r:id="rId7"/>
    <p:sldId id="271" r:id="rId8"/>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0" autoAdjust="0"/>
    <p:restoredTop sz="94660"/>
  </p:normalViewPr>
  <p:slideViewPr>
    <p:cSldViewPr snapToGrid="0">
      <p:cViewPr varScale="1">
        <p:scale>
          <a:sx n="68" d="100"/>
          <a:sy n="68" d="100"/>
        </p:scale>
        <p:origin x="130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2AA96BC4-3B52-4E68-9EB7-563C2E871FBD}" type="datetimeFigureOut">
              <a:rPr kumimoji="1" lang="ja-JP" altLang="en-US" smtClean="0"/>
              <a:t>2024/3/22</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4A6DA76-FC5E-40A9-A2D5-EBB491C94433}" type="slidenum">
              <a:rPr kumimoji="1" lang="ja-JP" altLang="en-US" smtClean="0"/>
              <a:t>‹#›</a:t>
            </a:fld>
            <a:endParaRPr kumimoji="1" lang="ja-JP" altLang="en-US"/>
          </a:p>
        </p:txBody>
      </p:sp>
    </p:spTree>
    <p:extLst>
      <p:ext uri="{BB962C8B-B14F-4D97-AF65-F5344CB8AC3E}">
        <p14:creationId xmlns:p14="http://schemas.microsoft.com/office/powerpoint/2010/main" val="17946150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41E8001-4909-4CE4-80D6-969D71A29D80}"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176435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EC52A3-242D-4F63-BA71-7319792584DC}"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2829851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AE6408B-E770-4116-B945-B3B159BC819A}"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3349978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03EEAC3-F4BF-4EF7-BBB6-046E650BD0A1}"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622139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AC4E8F6-236F-4FF2-A966-523B30D25FA2}" type="datetime1">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r>
              <a:rPr kumimoji="1" lang="en-US" altLang="ja-JP"/>
              <a:t>1</a:t>
            </a:r>
            <a:endParaRPr kumimoji="1" lang="ja-JP" altLang="en-US"/>
          </a:p>
        </p:txBody>
      </p:sp>
      <p:sp>
        <p:nvSpPr>
          <p:cNvPr id="6" name="Slide Number Placeholder 5"/>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1123666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C9D397E-EA9E-441F-ACAB-C74780182FCB}" type="datetime1">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r>
              <a:rPr kumimoji="1" lang="en-US" altLang="ja-JP"/>
              <a:t>1</a:t>
            </a:r>
            <a:endParaRPr kumimoji="1" lang="ja-JP" altLang="en-US"/>
          </a:p>
        </p:txBody>
      </p:sp>
      <p:sp>
        <p:nvSpPr>
          <p:cNvPr id="7" name="Slide Number Placeholder 6"/>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922434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16D64BD-2D41-44EA-AE11-0B7A873BBC79}" type="datetime1">
              <a:rPr kumimoji="1" lang="ja-JP" altLang="en-US" smtClean="0"/>
              <a:t>2024/3/22</a:t>
            </a:fld>
            <a:endParaRPr kumimoji="1" lang="ja-JP" altLang="en-US"/>
          </a:p>
        </p:txBody>
      </p:sp>
      <p:sp>
        <p:nvSpPr>
          <p:cNvPr id="8" name="Footer Placeholder 7"/>
          <p:cNvSpPr>
            <a:spLocks noGrp="1"/>
          </p:cNvSpPr>
          <p:nvPr>
            <p:ph type="ftr" sz="quarter" idx="11"/>
          </p:nvPr>
        </p:nvSpPr>
        <p:spPr/>
        <p:txBody>
          <a:bodyPr/>
          <a:lstStyle/>
          <a:p>
            <a:r>
              <a:rPr kumimoji="1" lang="en-US" altLang="ja-JP"/>
              <a:t>1</a:t>
            </a:r>
            <a:endParaRPr kumimoji="1" lang="ja-JP" altLang="en-US"/>
          </a:p>
        </p:txBody>
      </p:sp>
      <p:sp>
        <p:nvSpPr>
          <p:cNvPr id="9" name="Slide Number Placeholder 8"/>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2417991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4776D18-EE26-4D9F-A13C-5341FA894020}" type="datetime1">
              <a:rPr kumimoji="1" lang="ja-JP" altLang="en-US" smtClean="0"/>
              <a:t>2024/3/22</a:t>
            </a:fld>
            <a:endParaRPr kumimoji="1" lang="ja-JP" altLang="en-US"/>
          </a:p>
        </p:txBody>
      </p:sp>
      <p:sp>
        <p:nvSpPr>
          <p:cNvPr id="4" name="Footer Placeholder 3"/>
          <p:cNvSpPr>
            <a:spLocks noGrp="1"/>
          </p:cNvSpPr>
          <p:nvPr>
            <p:ph type="ftr" sz="quarter" idx="11"/>
          </p:nvPr>
        </p:nvSpPr>
        <p:spPr/>
        <p:txBody>
          <a:bodyPr/>
          <a:lstStyle/>
          <a:p>
            <a:r>
              <a:rPr kumimoji="1" lang="en-US" altLang="ja-JP"/>
              <a:t>1</a:t>
            </a:r>
            <a:endParaRPr kumimoji="1" lang="ja-JP" altLang="en-US"/>
          </a:p>
        </p:txBody>
      </p:sp>
      <p:sp>
        <p:nvSpPr>
          <p:cNvPr id="5" name="Slide Number Placeholder 4"/>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2702309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E295F-49B1-4FC3-9426-17C094DEB97E}" type="datetime1">
              <a:rPr kumimoji="1" lang="ja-JP" altLang="en-US" smtClean="0"/>
              <a:t>2024/3/22</a:t>
            </a:fld>
            <a:endParaRPr kumimoji="1" lang="ja-JP" altLang="en-US"/>
          </a:p>
        </p:txBody>
      </p:sp>
      <p:sp>
        <p:nvSpPr>
          <p:cNvPr id="3" name="Footer Placeholder 2"/>
          <p:cNvSpPr>
            <a:spLocks noGrp="1"/>
          </p:cNvSpPr>
          <p:nvPr>
            <p:ph type="ftr" sz="quarter" idx="11"/>
          </p:nvPr>
        </p:nvSpPr>
        <p:spPr/>
        <p:txBody>
          <a:bodyPr/>
          <a:lstStyle/>
          <a:p>
            <a:r>
              <a:rPr kumimoji="1" lang="en-US" altLang="ja-JP"/>
              <a:t>1</a:t>
            </a:r>
            <a:endParaRPr kumimoji="1" lang="ja-JP" altLang="en-US"/>
          </a:p>
        </p:txBody>
      </p:sp>
      <p:sp>
        <p:nvSpPr>
          <p:cNvPr id="4" name="Slide Number Placeholder 3"/>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2340350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C87EC0-D728-45C3-9C68-FA7349B5B18B}" type="datetime1">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r>
              <a:rPr kumimoji="1" lang="en-US" altLang="ja-JP"/>
              <a:t>1</a:t>
            </a:r>
            <a:endParaRPr kumimoji="1" lang="ja-JP" altLang="en-US"/>
          </a:p>
        </p:txBody>
      </p:sp>
      <p:sp>
        <p:nvSpPr>
          <p:cNvPr id="7" name="Slide Number Placeholder 6"/>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3677427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EC1A10-F1CD-4728-8579-11CA7EE80BE7}" type="datetime1">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r>
              <a:rPr kumimoji="1" lang="en-US" altLang="ja-JP"/>
              <a:t>1</a:t>
            </a:r>
            <a:endParaRPr kumimoji="1" lang="ja-JP" altLang="en-US"/>
          </a:p>
        </p:txBody>
      </p:sp>
      <p:sp>
        <p:nvSpPr>
          <p:cNvPr id="7" name="Slide Number Placeholder 6"/>
          <p:cNvSpPr>
            <a:spLocks noGrp="1"/>
          </p:cNvSpPr>
          <p:nvPr>
            <p:ph type="sldNum" sz="quarter" idx="12"/>
          </p:nvPr>
        </p:nvSpPr>
        <p:spPr/>
        <p:txBody>
          <a:body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1520933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F09BC1-CEF9-4D7C-9F3A-9F8304D3A110}" type="datetime1">
              <a:rPr kumimoji="1" lang="ja-JP" altLang="en-US" smtClean="0"/>
              <a:t>2024/3/22</a:t>
            </a:fld>
            <a:endParaRPr kumimoji="1" lang="ja-JP" alt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1</a:t>
            </a:r>
            <a:endParaRPr kumimoji="1" lang="ja-JP" alt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BAD3D1-671D-4709-B19C-123AF9A9BA95}" type="slidenum">
              <a:rPr kumimoji="1" lang="ja-JP" altLang="en-US" smtClean="0"/>
              <a:t>‹#›</a:t>
            </a:fld>
            <a:endParaRPr kumimoji="1" lang="ja-JP" altLang="en-US"/>
          </a:p>
        </p:txBody>
      </p:sp>
    </p:spTree>
    <p:extLst>
      <p:ext uri="{BB962C8B-B14F-4D97-AF65-F5344CB8AC3E}">
        <p14:creationId xmlns:p14="http://schemas.microsoft.com/office/powerpoint/2010/main" val="24398075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28750" y="2343475"/>
            <a:ext cx="6286500" cy="707886"/>
          </a:xfrm>
          <a:prstGeom prst="rect">
            <a:avLst/>
          </a:prstGeom>
          <a:noFill/>
        </p:spPr>
        <p:txBody>
          <a:bodyPr wrap="square" rtlCol="0">
            <a:spAutoFit/>
          </a:bodyPr>
          <a:lstStyle/>
          <a:p>
            <a:pPr algn="ctr"/>
            <a:r>
              <a:rPr kumimoji="1" lang="en-US" altLang="ja-JP" sz="40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4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〇〇〇〇〇</a:t>
            </a:r>
            <a:r>
              <a:rPr kumimoji="1" lang="en-US" altLang="ja-JP" sz="40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1306287" y="4588220"/>
            <a:ext cx="6286500" cy="461665"/>
          </a:xfrm>
          <a:prstGeom prst="rect">
            <a:avLst/>
          </a:prstGeom>
          <a:noFill/>
        </p:spPr>
        <p:txBody>
          <a:bodyPr wrap="square" rtlCol="0">
            <a:spAutoFit/>
          </a:bodyPr>
          <a:lstStyle/>
          <a:p>
            <a:pPr algn="ct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実施主体名</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8"/>
          <p:cNvSpPr>
            <a:spLocks noGrp="1"/>
          </p:cNvSpPr>
          <p:nvPr>
            <p:ph type="sldNum" sz="quarter" idx="12"/>
          </p:nvPr>
        </p:nvSpPr>
        <p:spPr/>
        <p:txBody>
          <a:bodyPr/>
          <a:lstStyle/>
          <a:p>
            <a:fld id="{41BAD3D1-671D-4709-B19C-123AF9A9BA95}" type="slidenum">
              <a:rPr kumimoji="1" lang="ja-JP" altLang="en-US" smtClean="0"/>
              <a:t>1</a:t>
            </a:fld>
            <a:endParaRPr kumimoji="1" lang="ja-JP" altLang="en-US"/>
          </a:p>
        </p:txBody>
      </p:sp>
      <p:sp>
        <p:nvSpPr>
          <p:cNvPr id="10" name="テキスト ボックス 9"/>
          <p:cNvSpPr txBox="1"/>
          <p:nvPr/>
        </p:nvSpPr>
        <p:spPr>
          <a:xfrm>
            <a:off x="1650789" y="5525356"/>
            <a:ext cx="6443880" cy="830997"/>
          </a:xfrm>
          <a:prstGeom prst="rect">
            <a:avLst/>
          </a:prstGeom>
          <a:noFill/>
        </p:spPr>
        <p:txBody>
          <a:bodyPr wrap="square" rtlCol="0">
            <a:spAutoFit/>
          </a:bodyPr>
          <a:lstStyle/>
          <a:p>
            <a:r>
              <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本様式は、適宜、スライドサイズやページ枚数・デザイン等を</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変更していただいて構いません。</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ただし、ページ枚数は</a:t>
            </a:r>
            <a:r>
              <a:rPr kumimoji="1"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最大</a:t>
            </a:r>
            <a:r>
              <a:rPr kumimoji="1" lang="en-US" altLang="ja-JP"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ページまで</a:t>
            </a: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としてください。</a:t>
            </a:r>
          </a:p>
        </p:txBody>
      </p:sp>
      <p:sp>
        <p:nvSpPr>
          <p:cNvPr id="12" name="テキスト ボックス 11">
            <a:extLst>
              <a:ext uri="{FF2B5EF4-FFF2-40B4-BE49-F238E27FC236}">
                <a16:creationId xmlns:a16="http://schemas.microsoft.com/office/drawing/2014/main" id="{7E949157-6AC7-4313-9AFF-3469F9CD6F70}"/>
              </a:ext>
            </a:extLst>
          </p:cNvPr>
          <p:cNvSpPr txBox="1"/>
          <p:nvPr/>
        </p:nvSpPr>
        <p:spPr>
          <a:xfrm>
            <a:off x="2369879" y="2938607"/>
            <a:ext cx="5005705" cy="338554"/>
          </a:xfrm>
          <a:prstGeom prst="rect">
            <a:avLst/>
          </a:prstGeom>
          <a:noFill/>
        </p:spPr>
        <p:txBody>
          <a:bodyPr wrap="square" rtlCol="0">
            <a:spAutoFit/>
          </a:bodyPr>
          <a:lstStyle/>
          <a:p>
            <a:r>
              <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実証内容が伝わるようなタイトルにしてください。</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a:extLst>
              <a:ext uri="{FF2B5EF4-FFF2-40B4-BE49-F238E27FC236}">
                <a16:creationId xmlns:a16="http://schemas.microsoft.com/office/drawing/2014/main" id="{E46ECA63-C978-40ED-AA7F-001DE62AC9E8}"/>
              </a:ext>
            </a:extLst>
          </p:cNvPr>
          <p:cNvSpPr txBox="1"/>
          <p:nvPr/>
        </p:nvSpPr>
        <p:spPr>
          <a:xfrm>
            <a:off x="3108960" y="2111137"/>
            <a:ext cx="2855741" cy="338554"/>
          </a:xfrm>
          <a:prstGeom prst="rect">
            <a:avLst/>
          </a:prstGeom>
          <a:noFill/>
        </p:spPr>
        <p:txBody>
          <a:bodyPr wrap="square" rtlCol="0">
            <a:spAutoFit/>
          </a:bodyPr>
          <a:lstStyle/>
          <a:p>
            <a:pPr algn="ctr"/>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実証実験事業タイトル</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a:extLst>
              <a:ext uri="{FF2B5EF4-FFF2-40B4-BE49-F238E27FC236}">
                <a16:creationId xmlns:a16="http://schemas.microsoft.com/office/drawing/2014/main" id="{4F4DA4B7-3A0C-4E2D-AD87-CE3397534868}"/>
              </a:ext>
            </a:extLst>
          </p:cNvPr>
          <p:cNvSpPr txBox="1"/>
          <p:nvPr/>
        </p:nvSpPr>
        <p:spPr>
          <a:xfrm>
            <a:off x="0" y="192482"/>
            <a:ext cx="8215532" cy="461665"/>
          </a:xfrm>
          <a:prstGeom prst="rect">
            <a:avLst/>
          </a:prstGeom>
          <a:noFill/>
        </p:spPr>
        <p:txBody>
          <a:bodyPr wrap="square" rtlCol="0">
            <a:spAutoFit/>
          </a:bodyPr>
          <a:lstStyle/>
          <a:p>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宇部市</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実証実験事業応援制度　実証実験事業計画書</a:t>
            </a:r>
            <a:r>
              <a:rPr kumimoji="1"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a:extLst>
              <a:ext uri="{FF2B5EF4-FFF2-40B4-BE49-F238E27FC236}">
                <a16:creationId xmlns:a16="http://schemas.microsoft.com/office/drawing/2014/main" id="{D065E227-EC41-4B65-AF39-9D747C08CAF6}"/>
              </a:ext>
            </a:extLst>
          </p:cNvPr>
          <p:cNvSpPr/>
          <p:nvPr/>
        </p:nvSpPr>
        <p:spPr>
          <a:xfrm>
            <a:off x="3169378" y="883091"/>
            <a:ext cx="2672862" cy="6704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latin typeface="メイリオ" panose="020B0604030504040204" pitchFamily="50" charset="-128"/>
                <a:ea typeface="メイリオ" panose="020B0604030504040204" pitchFamily="50" charset="-128"/>
              </a:rPr>
              <a:t>サンプル様式</a:t>
            </a:r>
          </a:p>
        </p:txBody>
      </p:sp>
    </p:spTree>
    <p:extLst>
      <p:ext uri="{BB962C8B-B14F-4D97-AF65-F5344CB8AC3E}">
        <p14:creationId xmlns:p14="http://schemas.microsoft.com/office/powerpoint/2010/main" val="3859509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41BAD3D1-671D-4709-B19C-123AF9A9BA95}" type="slidenum">
              <a:rPr kumimoji="1" lang="ja-JP" altLang="en-US" smtClean="0"/>
              <a:t>2</a:t>
            </a:fld>
            <a:endParaRPr kumimoji="1" lang="ja-JP" altLang="en-US"/>
          </a:p>
        </p:txBody>
      </p:sp>
      <p:sp>
        <p:nvSpPr>
          <p:cNvPr id="7" name="テキスト ボックス 6"/>
          <p:cNvSpPr txBox="1"/>
          <p:nvPr/>
        </p:nvSpPr>
        <p:spPr>
          <a:xfrm>
            <a:off x="89804" y="81646"/>
            <a:ext cx="6286500" cy="461665"/>
          </a:xfrm>
          <a:prstGeom prst="rect">
            <a:avLst/>
          </a:prstGeom>
          <a:noFill/>
        </p:spPr>
        <p:txBody>
          <a:bodyPr wrap="square" rtlCol="0">
            <a:spAutoFit/>
          </a:bodyPr>
          <a:lstStyle/>
          <a:p>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1. </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実証実験事業内容（概要）その</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1</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a:extLst>
              <a:ext uri="{FF2B5EF4-FFF2-40B4-BE49-F238E27FC236}">
                <a16:creationId xmlns:a16="http://schemas.microsoft.com/office/drawing/2014/main" id="{7928912F-E8F0-4B63-B115-78EBCB57677F}"/>
              </a:ext>
            </a:extLst>
          </p:cNvPr>
          <p:cNvGraphicFramePr>
            <a:graphicFrameLocks noGrp="1"/>
          </p:cNvGraphicFramePr>
          <p:nvPr>
            <p:extLst>
              <p:ext uri="{D42A27DB-BD31-4B8C-83A1-F6EECF244321}">
                <p14:modId xmlns:p14="http://schemas.microsoft.com/office/powerpoint/2010/main" val="469728185"/>
              </p:ext>
            </p:extLst>
          </p:nvPr>
        </p:nvGraphicFramePr>
        <p:xfrm>
          <a:off x="89804" y="543309"/>
          <a:ext cx="8935444" cy="6217920"/>
        </p:xfrm>
        <a:graphic>
          <a:graphicData uri="http://schemas.openxmlformats.org/drawingml/2006/table">
            <a:tbl>
              <a:tblPr firstCol="1" bandRow="1">
                <a:tableStyleId>{5C22544A-7EE6-4342-B048-85BDC9FD1C3A}</a:tableStyleId>
              </a:tblPr>
              <a:tblGrid>
                <a:gridCol w="1454324">
                  <a:extLst>
                    <a:ext uri="{9D8B030D-6E8A-4147-A177-3AD203B41FA5}">
                      <a16:colId xmlns:a16="http://schemas.microsoft.com/office/drawing/2014/main" val="2416824512"/>
                    </a:ext>
                  </a:extLst>
                </a:gridCol>
                <a:gridCol w="7481120">
                  <a:extLst>
                    <a:ext uri="{9D8B030D-6E8A-4147-A177-3AD203B41FA5}">
                      <a16:colId xmlns:a16="http://schemas.microsoft.com/office/drawing/2014/main" val="1049773546"/>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背景・目的</a:t>
                      </a:r>
                    </a:p>
                  </a:txBody>
                  <a:tcPr anchor="ctr"/>
                </a:tc>
                <a:tc>
                  <a:txBody>
                    <a:bodyPr/>
                    <a:lstStyle/>
                    <a:p>
                      <a:pPr algn="l"/>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◆解決したい地域課題、実証実験を行う目的 など</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414891642"/>
                  </a:ext>
                </a:extLst>
              </a:tr>
              <a:tr h="370840">
                <a:tc>
                  <a:txBody>
                    <a:bodyPr/>
                    <a:lstStyle/>
                    <a:p>
                      <a:pPr algn="ct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実施内容</a:t>
                      </a:r>
                      <a:endPar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具体的に</a:t>
                      </a:r>
                      <a:endPar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記載して</a:t>
                      </a:r>
                      <a:endPar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ください</a:t>
                      </a:r>
                      <a:endPar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algn="l"/>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◆実証内容、実証フィールド、対象者 など</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64191280"/>
                  </a:ext>
                </a:extLst>
              </a:tr>
            </a:tbl>
          </a:graphicData>
        </a:graphic>
      </p:graphicFrame>
    </p:spTree>
    <p:extLst>
      <p:ext uri="{BB962C8B-B14F-4D97-AF65-F5344CB8AC3E}">
        <p14:creationId xmlns:p14="http://schemas.microsoft.com/office/powerpoint/2010/main" val="1021085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41BAD3D1-671D-4709-B19C-123AF9A9BA95}" type="slidenum">
              <a:rPr kumimoji="1" lang="ja-JP" altLang="en-US" smtClean="0"/>
              <a:t>3</a:t>
            </a:fld>
            <a:endParaRPr kumimoji="1" lang="ja-JP" altLang="en-US"/>
          </a:p>
        </p:txBody>
      </p:sp>
      <p:sp>
        <p:nvSpPr>
          <p:cNvPr id="7" name="テキスト ボックス 6"/>
          <p:cNvSpPr txBox="1"/>
          <p:nvPr/>
        </p:nvSpPr>
        <p:spPr>
          <a:xfrm>
            <a:off x="89804" y="81646"/>
            <a:ext cx="6286500" cy="461665"/>
          </a:xfrm>
          <a:prstGeom prst="rect">
            <a:avLst/>
          </a:prstGeom>
          <a:noFill/>
        </p:spPr>
        <p:txBody>
          <a:bodyPr wrap="square" rtlCol="0">
            <a:spAutoFit/>
          </a:bodyPr>
          <a:lstStyle/>
          <a:p>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1. </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実証実験事業内容（概要）その</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2</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a:extLst>
              <a:ext uri="{FF2B5EF4-FFF2-40B4-BE49-F238E27FC236}">
                <a16:creationId xmlns:a16="http://schemas.microsoft.com/office/drawing/2014/main" id="{7928912F-E8F0-4B63-B115-78EBCB57677F}"/>
              </a:ext>
            </a:extLst>
          </p:cNvPr>
          <p:cNvGraphicFramePr>
            <a:graphicFrameLocks noGrp="1"/>
          </p:cNvGraphicFramePr>
          <p:nvPr>
            <p:extLst>
              <p:ext uri="{D42A27DB-BD31-4B8C-83A1-F6EECF244321}">
                <p14:modId xmlns:p14="http://schemas.microsoft.com/office/powerpoint/2010/main" val="2098407332"/>
              </p:ext>
            </p:extLst>
          </p:nvPr>
        </p:nvGraphicFramePr>
        <p:xfrm>
          <a:off x="89804" y="491553"/>
          <a:ext cx="8935444" cy="6259482"/>
        </p:xfrm>
        <a:graphic>
          <a:graphicData uri="http://schemas.openxmlformats.org/drawingml/2006/table">
            <a:tbl>
              <a:tblPr firstCol="1" bandRow="1">
                <a:tableStyleId>{5C22544A-7EE6-4342-B048-85BDC9FD1C3A}</a:tableStyleId>
              </a:tblPr>
              <a:tblGrid>
                <a:gridCol w="1454324">
                  <a:extLst>
                    <a:ext uri="{9D8B030D-6E8A-4147-A177-3AD203B41FA5}">
                      <a16:colId xmlns:a16="http://schemas.microsoft.com/office/drawing/2014/main" val="2416824512"/>
                    </a:ext>
                  </a:extLst>
                </a:gridCol>
                <a:gridCol w="7481120">
                  <a:extLst>
                    <a:ext uri="{9D8B030D-6E8A-4147-A177-3AD203B41FA5}">
                      <a16:colId xmlns:a16="http://schemas.microsoft.com/office/drawing/2014/main" val="1049773546"/>
                    </a:ext>
                  </a:extLst>
                </a:gridCol>
              </a:tblGrid>
              <a:tr h="251044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予想される結果・効果</a:t>
                      </a:r>
                      <a:endPar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◆想定している結果、</a:t>
                      </a:r>
                      <a:r>
                        <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KPI</a:t>
                      </a: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（評価指標）など</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414891642"/>
                  </a:ext>
                </a:extLst>
              </a:tr>
              <a:tr h="838643">
                <a:tc>
                  <a:txBody>
                    <a:bodyPr/>
                    <a:lstStyle/>
                    <a:p>
                      <a:pPr algn="ct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新規性</a:t>
                      </a:r>
                      <a:endPar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独自性</a:t>
                      </a:r>
                      <a:r>
                        <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tc>
                  <a:txBody>
                    <a:bodyPr/>
                    <a:lstStyle/>
                    <a:p>
                      <a:pPr algn="l"/>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◆新たな発想</a:t>
                      </a:r>
                      <a:r>
                        <a:rPr kumimoji="1" lang="ja-JP" altLang="en-US">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や技術、独自ノウハウの活用 など</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64191280"/>
                  </a:ext>
                </a:extLst>
              </a:tr>
              <a:tr h="1998714">
                <a:tc>
                  <a:txBody>
                    <a:bodyPr/>
                    <a:lstStyle/>
                    <a:p>
                      <a:pPr algn="ct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本市への</a:t>
                      </a:r>
                      <a:endPar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事業展開</a:t>
                      </a:r>
                      <a:endPar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（自立性）</a:t>
                      </a:r>
                      <a:endParaRPr kumimoji="1"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◆実証で得られるデータの検証及び今後の活用方法、実証実験後の本市における事業展開もしくは本市との連携 など</a:t>
                      </a: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kumimoji="1" lang="en-US" altLang="ja-JP"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4027662628"/>
                  </a:ext>
                </a:extLst>
              </a:tr>
            </a:tbl>
          </a:graphicData>
        </a:graphic>
      </p:graphicFrame>
    </p:spTree>
    <p:extLst>
      <p:ext uri="{BB962C8B-B14F-4D97-AF65-F5344CB8AC3E}">
        <p14:creationId xmlns:p14="http://schemas.microsoft.com/office/powerpoint/2010/main" val="3294541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41BAD3D1-671D-4709-B19C-123AF9A9BA95}" type="slidenum">
              <a:rPr kumimoji="1" lang="ja-JP" altLang="en-US" smtClean="0"/>
              <a:t>4</a:t>
            </a:fld>
            <a:endParaRPr kumimoji="1" lang="ja-JP" altLang="en-US"/>
          </a:p>
        </p:txBody>
      </p:sp>
      <p:sp>
        <p:nvSpPr>
          <p:cNvPr id="7" name="テキスト ボックス 6"/>
          <p:cNvSpPr txBox="1"/>
          <p:nvPr/>
        </p:nvSpPr>
        <p:spPr>
          <a:xfrm>
            <a:off x="89804" y="81646"/>
            <a:ext cx="6286500" cy="461665"/>
          </a:xfrm>
          <a:prstGeom prst="rect">
            <a:avLst/>
          </a:prstGeom>
          <a:noFill/>
        </p:spPr>
        <p:txBody>
          <a:bodyPr wrap="square" rtlCol="0">
            <a:spAutoFit/>
          </a:bodyPr>
          <a:lstStyle/>
          <a:p>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2. </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実証実験事業内容（概算事業費）</a:t>
            </a:r>
          </a:p>
        </p:txBody>
      </p:sp>
      <p:graphicFrame>
        <p:nvGraphicFramePr>
          <p:cNvPr id="2" name="表 1">
            <a:extLst>
              <a:ext uri="{FF2B5EF4-FFF2-40B4-BE49-F238E27FC236}">
                <a16:creationId xmlns:a16="http://schemas.microsoft.com/office/drawing/2014/main" id="{BF36F582-F2C3-497E-812A-3AA143C21C70}"/>
              </a:ext>
            </a:extLst>
          </p:cNvPr>
          <p:cNvGraphicFramePr>
            <a:graphicFrameLocks noGrp="1"/>
          </p:cNvGraphicFramePr>
          <p:nvPr>
            <p:extLst>
              <p:ext uri="{D42A27DB-BD31-4B8C-83A1-F6EECF244321}">
                <p14:modId xmlns:p14="http://schemas.microsoft.com/office/powerpoint/2010/main" val="2544508487"/>
              </p:ext>
            </p:extLst>
          </p:nvPr>
        </p:nvGraphicFramePr>
        <p:xfrm>
          <a:off x="89804" y="543308"/>
          <a:ext cx="8964392" cy="5970038"/>
        </p:xfrm>
        <a:graphic>
          <a:graphicData uri="http://schemas.openxmlformats.org/drawingml/2006/table">
            <a:tbl>
              <a:tblPr firstRow="1" lastRow="1" bandRow="1">
                <a:tableStyleId>{5C22544A-7EE6-4342-B048-85BDC9FD1C3A}</a:tableStyleId>
              </a:tblPr>
              <a:tblGrid>
                <a:gridCol w="401902">
                  <a:extLst>
                    <a:ext uri="{9D8B030D-6E8A-4147-A177-3AD203B41FA5}">
                      <a16:colId xmlns:a16="http://schemas.microsoft.com/office/drawing/2014/main" val="797841678"/>
                    </a:ext>
                  </a:extLst>
                </a:gridCol>
                <a:gridCol w="2372264">
                  <a:extLst>
                    <a:ext uri="{9D8B030D-6E8A-4147-A177-3AD203B41FA5}">
                      <a16:colId xmlns:a16="http://schemas.microsoft.com/office/drawing/2014/main" val="1662535381"/>
                    </a:ext>
                  </a:extLst>
                </a:gridCol>
                <a:gridCol w="1940943">
                  <a:extLst>
                    <a:ext uri="{9D8B030D-6E8A-4147-A177-3AD203B41FA5}">
                      <a16:colId xmlns:a16="http://schemas.microsoft.com/office/drawing/2014/main" val="4291575671"/>
                    </a:ext>
                  </a:extLst>
                </a:gridCol>
                <a:gridCol w="4249283">
                  <a:extLst>
                    <a:ext uri="{9D8B030D-6E8A-4147-A177-3AD203B41FA5}">
                      <a16:colId xmlns:a16="http://schemas.microsoft.com/office/drawing/2014/main" val="1403359192"/>
                    </a:ext>
                  </a:extLst>
                </a:gridCol>
              </a:tblGrid>
              <a:tr h="426849">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費目</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金額（円）</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備考（用途、積算根拠等）</a:t>
                      </a:r>
                    </a:p>
                  </a:txBody>
                  <a:tcPr/>
                </a:tc>
                <a:extLst>
                  <a:ext uri="{0D108BD9-81ED-4DB2-BD59-A6C34878D82A}">
                    <a16:rowId xmlns:a16="http://schemas.microsoft.com/office/drawing/2014/main" val="511515930"/>
                  </a:ext>
                </a:extLst>
              </a:tr>
              <a:tr h="426849">
                <a:tc rowSpan="6">
                  <a:txBody>
                    <a:bodyPr/>
                    <a:lstStyle/>
                    <a:p>
                      <a:pPr algn="ctr"/>
                      <a:r>
                        <a:rPr kumimoji="1" lang="ja-JP" altLang="en-US" dirty="0">
                          <a:latin typeface="メイリオ" panose="020B0604030504040204" pitchFamily="50" charset="-128"/>
                          <a:ea typeface="メイリオ" panose="020B0604030504040204" pitchFamily="50" charset="-128"/>
                        </a:rPr>
                        <a:t>収入</a:t>
                      </a:r>
                    </a:p>
                  </a:txBody>
                  <a:tcPr vert="eaVert">
                    <a:lnB w="38100" cap="flat" cmpd="sng" algn="ctr">
                      <a:solidFill>
                        <a:schemeClr val="bg1"/>
                      </a:solidFill>
                      <a:prstDash val="solid"/>
                      <a:round/>
                      <a:headEnd type="none" w="med" len="med"/>
                      <a:tailEnd type="none" w="med" len="med"/>
                    </a:lnB>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a:latin typeface="メイリオ" panose="020B0604030504040204" pitchFamily="50" charset="-128"/>
                        <a:ea typeface="メイリオ" panose="020B0604030504040204" pitchFamily="50" charset="-128"/>
                      </a:endParaRPr>
                    </a:p>
                  </a:txBody>
                  <a:tcPr/>
                </a:tc>
                <a:tc>
                  <a:txBody>
                    <a:bodyPr/>
                    <a:lstStyle/>
                    <a:p>
                      <a:endParaRPr kumimoji="1" lang="ja-JP" altLang="en-US">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338099896"/>
                  </a:ext>
                </a:extLst>
              </a:tr>
              <a:tr h="426849">
                <a:tc vMerge="1">
                  <a:txBody>
                    <a:bodyPr/>
                    <a:lstStyle/>
                    <a:p>
                      <a:endParaRPr kumimoji="1" lang="ja-JP" altLang="en-US" dirty="0"/>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a:latin typeface="メイリオ" panose="020B0604030504040204" pitchFamily="50" charset="-128"/>
                        <a:ea typeface="メイリオ" panose="020B0604030504040204" pitchFamily="50" charset="-128"/>
                      </a:endParaRPr>
                    </a:p>
                  </a:txBody>
                  <a:tcPr/>
                </a:tc>
                <a:tc>
                  <a:txBody>
                    <a:bodyPr/>
                    <a:lstStyle/>
                    <a:p>
                      <a:endParaRPr kumimoji="1" lang="ja-JP" altLang="en-US">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044945372"/>
                  </a:ext>
                </a:extLst>
              </a:tr>
              <a:tr h="426849">
                <a:tc vMerge="1">
                  <a:txBody>
                    <a:bodyPr/>
                    <a:lstStyle/>
                    <a:p>
                      <a:endParaRPr kumimoji="1" lang="ja-JP" altLang="en-US" dirty="0"/>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a:latin typeface="メイリオ" panose="020B0604030504040204" pitchFamily="50" charset="-128"/>
                        <a:ea typeface="メイリオ" panose="020B0604030504040204" pitchFamily="50" charset="-128"/>
                      </a:endParaRPr>
                    </a:p>
                  </a:txBody>
                  <a:tcPr/>
                </a:tc>
                <a:tc>
                  <a:txBody>
                    <a:bodyPr/>
                    <a:lstStyle/>
                    <a:p>
                      <a:endParaRPr kumimoji="1" lang="ja-JP" altLang="en-US">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459436975"/>
                  </a:ext>
                </a:extLst>
              </a:tr>
              <a:tr h="426849">
                <a:tc vMerge="1">
                  <a:txBody>
                    <a:bodyPr/>
                    <a:lstStyle/>
                    <a:p>
                      <a:endParaRPr kumimoji="1" lang="ja-JP" altLang="en-US" dirty="0"/>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621764576"/>
                  </a:ext>
                </a:extLst>
              </a:tr>
              <a:tr h="426849">
                <a:tc vMerge="1">
                  <a:txBody>
                    <a:bodyPr/>
                    <a:lstStyle/>
                    <a:p>
                      <a:endParaRPr kumimoji="1" lang="ja-JP" altLang="en-US" dirty="0"/>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lnB w="38100" cap="flat" cmpd="sng" algn="ctr">
                      <a:solidFill>
                        <a:schemeClr val="bg1"/>
                      </a:solidFill>
                      <a:prstDash val="solid"/>
                      <a:round/>
                      <a:headEnd type="none" w="med" len="med"/>
                      <a:tailEnd type="none" w="med" len="med"/>
                    </a:lnB>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lnB w="38100" cap="flat" cmpd="sng" algn="ctr">
                      <a:solidFill>
                        <a:schemeClr val="bg1"/>
                      </a:solidFill>
                      <a:prstDash val="solid"/>
                      <a:round/>
                      <a:headEnd type="none" w="med" len="med"/>
                      <a:tailEnd type="none" w="med" len="med"/>
                    </a:lnB>
                  </a:tcPr>
                </a:tc>
                <a:tc>
                  <a:txBody>
                    <a:bodyPr/>
                    <a:lstStyle/>
                    <a:p>
                      <a:endParaRPr kumimoji="1" lang="ja-JP" altLang="en-US">
                        <a:latin typeface="メイリオ" panose="020B0604030504040204" pitchFamily="50" charset="-128"/>
                        <a:ea typeface="メイリオ" panose="020B0604030504040204" pitchFamily="50" charset="-128"/>
                      </a:endParaRPr>
                    </a:p>
                  </a:txBody>
                  <a:tcP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372440880"/>
                  </a:ext>
                </a:extLst>
              </a:tr>
              <a:tr h="426849">
                <a:tc vMerge="1">
                  <a:txBody>
                    <a:bodyPr/>
                    <a:lstStyle/>
                    <a:p>
                      <a:endParaRPr kumimoji="1" lang="ja-JP" altLang="en-US" dirty="0"/>
                    </a:p>
                  </a:txBody>
                  <a:tcPr/>
                </a:tc>
                <a:tc>
                  <a:txBody>
                    <a:bodyPr/>
                    <a:lstStyle/>
                    <a:p>
                      <a:pPr algn="ctr"/>
                      <a:r>
                        <a:rPr kumimoji="1" lang="ja-JP" altLang="en-US" dirty="0">
                          <a:latin typeface="メイリオ" panose="020B0604030504040204" pitchFamily="50" charset="-128"/>
                          <a:ea typeface="メイリオ" panose="020B0604030504040204" pitchFamily="50" charset="-128"/>
                        </a:rPr>
                        <a:t>収入合計</a:t>
                      </a:r>
                      <a:r>
                        <a:rPr kumimoji="1" lang="en-US" altLang="ja-JP" dirty="0">
                          <a:latin typeface="メイリオ" panose="020B0604030504040204" pitchFamily="50" charset="-128"/>
                          <a:ea typeface="メイリオ" panose="020B0604030504040204" pitchFamily="50" charset="-128"/>
                        </a:rPr>
                        <a:t>(A)</a:t>
                      </a:r>
                      <a:endParaRPr kumimoji="1" lang="ja-JP" altLang="en-US" dirty="0">
                        <a:latin typeface="メイリオ" panose="020B0604030504040204" pitchFamily="50" charset="-128"/>
                        <a:ea typeface="メイリオ" panose="020B0604030504040204" pitchFamily="50" charset="-128"/>
                      </a:endParaRPr>
                    </a:p>
                  </a:txBody>
                  <a:tcP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3624157"/>
                  </a:ext>
                </a:extLst>
              </a:tr>
              <a:tr h="426849">
                <a:tc rowSpan="6">
                  <a:txBody>
                    <a:bodyPr/>
                    <a:lstStyle/>
                    <a:p>
                      <a:pPr algn="ctr"/>
                      <a:r>
                        <a:rPr kumimoji="1" lang="ja-JP" altLang="en-US" dirty="0">
                          <a:latin typeface="メイリオ" panose="020B0604030504040204" pitchFamily="50" charset="-128"/>
                          <a:ea typeface="メイリオ" panose="020B0604030504040204" pitchFamily="50" charset="-128"/>
                        </a:rPr>
                        <a:t>支出</a:t>
                      </a:r>
                    </a:p>
                  </a:txBody>
                  <a:tcPr vert="eaVert">
                    <a:lnT w="38100" cap="flat" cmpd="sng" algn="ctr">
                      <a:solidFill>
                        <a:schemeClr val="bg1"/>
                      </a:solidFill>
                      <a:prstDash val="solid"/>
                      <a:round/>
                      <a:headEnd type="none" w="med" len="med"/>
                      <a:tailEnd type="none" w="med" len="med"/>
                    </a:lnT>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lnT w="38100" cap="flat" cmpd="sng" algn="ctr">
                      <a:solidFill>
                        <a:schemeClr val="bg1"/>
                      </a:solidFill>
                      <a:prstDash val="solid"/>
                      <a:round/>
                      <a:headEnd type="none" w="med" len="med"/>
                      <a:tailEnd type="none" w="med" len="med"/>
                    </a:lnT>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lnT w="38100" cap="flat" cmpd="sng" algn="ctr">
                      <a:solidFill>
                        <a:schemeClr val="bg1"/>
                      </a:solidFill>
                      <a:prstDash val="solid"/>
                      <a:round/>
                      <a:headEnd type="none" w="med" len="med"/>
                      <a:tailEnd type="none" w="med" len="med"/>
                    </a:lnT>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640634473"/>
                  </a:ext>
                </a:extLst>
              </a:tr>
              <a:tr h="426849">
                <a:tc vMerge="1">
                  <a:txBody>
                    <a:bodyPr/>
                    <a:lstStyle/>
                    <a:p>
                      <a:endParaRPr kumimoji="1" lang="ja-JP" altLang="en-US" dirty="0"/>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310829251"/>
                  </a:ext>
                </a:extLst>
              </a:tr>
              <a:tr h="426849">
                <a:tc vMerge="1">
                  <a:txBody>
                    <a:bodyPr/>
                    <a:lstStyle/>
                    <a:p>
                      <a:endParaRPr kumimoji="1" lang="ja-JP" altLang="en-US" dirty="0"/>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647186539"/>
                  </a:ext>
                </a:extLst>
              </a:tr>
              <a:tr h="426849">
                <a:tc vMerge="1">
                  <a:txBody>
                    <a:bodyPr/>
                    <a:lstStyle/>
                    <a:p>
                      <a:endParaRPr kumimoji="1" lang="ja-JP" altLang="en-US" dirty="0"/>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182070210"/>
                  </a:ext>
                </a:extLst>
              </a:tr>
              <a:tr h="426849">
                <a:tc vMerge="1">
                  <a:txBody>
                    <a:bodyPr/>
                    <a:lstStyle/>
                    <a:p>
                      <a:endParaRPr kumimoji="1" lang="ja-JP" altLang="en-US" dirty="0"/>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lnB w="38100" cap="flat" cmpd="sng" algn="ctr">
                      <a:solidFill>
                        <a:schemeClr val="bg1"/>
                      </a:solidFill>
                      <a:prstDash val="solid"/>
                      <a:round/>
                      <a:headEnd type="none" w="med" len="med"/>
                      <a:tailEnd type="none" w="med" len="med"/>
                    </a:lnB>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lnB w="38100" cap="flat" cmpd="sng" algn="ctr">
                      <a:solidFill>
                        <a:schemeClr val="bg1"/>
                      </a:solidFill>
                      <a:prstDash val="solid"/>
                      <a:round/>
                      <a:headEnd type="none" w="med" len="med"/>
                      <a:tailEnd type="none" w="med" len="med"/>
                    </a:lnB>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05472588"/>
                  </a:ext>
                </a:extLst>
              </a:tr>
              <a:tr h="421001">
                <a:tc vMerge="1">
                  <a:txBody>
                    <a:bodyPr/>
                    <a:lstStyle/>
                    <a:p>
                      <a:endParaRPr kumimoji="1" lang="ja-JP" altLang="en-US" dirty="0"/>
                    </a:p>
                  </a:txBody>
                  <a:tcPr/>
                </a:tc>
                <a:tc>
                  <a:txBody>
                    <a:bodyPr/>
                    <a:lstStyle/>
                    <a:p>
                      <a:pPr algn="ctr"/>
                      <a:r>
                        <a:rPr kumimoji="1" lang="ja-JP" altLang="en-US" dirty="0">
                          <a:latin typeface="メイリオ" panose="020B0604030504040204" pitchFamily="50" charset="-128"/>
                          <a:ea typeface="メイリオ" panose="020B0604030504040204" pitchFamily="50" charset="-128"/>
                        </a:rPr>
                        <a:t>支出合計</a:t>
                      </a:r>
                      <a:r>
                        <a:rPr kumimoji="1" lang="en-US" altLang="ja-JP" dirty="0">
                          <a:latin typeface="メイリオ" panose="020B0604030504040204" pitchFamily="50" charset="-128"/>
                          <a:ea typeface="メイリオ" panose="020B0604030504040204" pitchFamily="50" charset="-128"/>
                        </a:rPr>
                        <a:t>(B)</a:t>
                      </a:r>
                      <a:endParaRPr kumimoji="1" lang="ja-JP" altLang="en-US" dirty="0">
                        <a:latin typeface="メイリオ" panose="020B0604030504040204" pitchFamily="50" charset="-128"/>
                        <a:ea typeface="メイリオ" panose="020B0604030504040204" pitchFamily="50" charset="-128"/>
                      </a:endParaRPr>
                    </a:p>
                  </a:txBody>
                  <a:tcPr>
                    <a:lnT w="38100" cap="flat" cmpd="sng" algn="ctr">
                      <a:solidFill>
                        <a:schemeClr val="bg1"/>
                      </a:solidFill>
                      <a:prstDash val="solid"/>
                      <a:round/>
                      <a:headEnd type="none" w="med" len="med"/>
                      <a:tailEnd type="none" w="med" len="med"/>
                    </a:lnT>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lnT w="38100" cap="flat" cmpd="sng" algn="ctr">
                      <a:solidFill>
                        <a:schemeClr val="bg1"/>
                      </a:solidFill>
                      <a:prstDash val="solid"/>
                      <a:round/>
                      <a:headEnd type="none" w="med" len="med"/>
                      <a:tailEnd type="none" w="med" len="med"/>
                    </a:lnT>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619782286"/>
                  </a:ext>
                </a:extLst>
              </a:tr>
              <a:tr h="426849">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収支差額</a:t>
                      </a:r>
                      <a:r>
                        <a:rPr kumimoji="1" lang="en-US" altLang="ja-JP" dirty="0">
                          <a:latin typeface="メイリオ" panose="020B0604030504040204" pitchFamily="50" charset="-128"/>
                          <a:ea typeface="メイリオ" panose="020B0604030504040204" pitchFamily="50" charset="-128"/>
                        </a:rPr>
                        <a:t>(A-B)</a:t>
                      </a:r>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129465295"/>
                  </a:ext>
                </a:extLst>
              </a:tr>
            </a:tbl>
          </a:graphicData>
        </a:graphic>
      </p:graphicFrame>
    </p:spTree>
    <p:extLst>
      <p:ext uri="{BB962C8B-B14F-4D97-AF65-F5344CB8AC3E}">
        <p14:creationId xmlns:p14="http://schemas.microsoft.com/office/powerpoint/2010/main" val="1800708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41BAD3D1-671D-4709-B19C-123AF9A9BA95}" type="slidenum">
              <a:rPr kumimoji="1" lang="ja-JP" altLang="en-US" smtClean="0"/>
              <a:t>5</a:t>
            </a:fld>
            <a:endParaRPr kumimoji="1" lang="ja-JP" altLang="en-US"/>
          </a:p>
        </p:txBody>
      </p:sp>
      <p:sp>
        <p:nvSpPr>
          <p:cNvPr id="7" name="テキスト ボックス 6"/>
          <p:cNvSpPr txBox="1"/>
          <p:nvPr/>
        </p:nvSpPr>
        <p:spPr>
          <a:xfrm>
            <a:off x="89805" y="81646"/>
            <a:ext cx="7078747" cy="461665"/>
          </a:xfrm>
          <a:prstGeom prst="rect">
            <a:avLst/>
          </a:prstGeom>
          <a:noFill/>
        </p:spPr>
        <p:txBody>
          <a:bodyPr wrap="square" rtlCol="0">
            <a:spAutoFit/>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３</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実施体制について（体制図、役割分担）</a:t>
            </a:r>
          </a:p>
        </p:txBody>
      </p:sp>
      <p:sp>
        <p:nvSpPr>
          <p:cNvPr id="8" name="テキスト ボックス 7">
            <a:extLst>
              <a:ext uri="{FF2B5EF4-FFF2-40B4-BE49-F238E27FC236}">
                <a16:creationId xmlns:a16="http://schemas.microsoft.com/office/drawing/2014/main" id="{9CB70733-1A01-4CAB-96C6-E3A9BE1742C5}"/>
              </a:ext>
            </a:extLst>
          </p:cNvPr>
          <p:cNvSpPr txBox="1"/>
          <p:nvPr/>
        </p:nvSpPr>
        <p:spPr>
          <a:xfrm>
            <a:off x="245178" y="543311"/>
            <a:ext cx="8744445" cy="584775"/>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実証実験事業の実施体制を記載してください。</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実施主体の連携先があれば、合わせて明記してください。</a:t>
            </a:r>
          </a:p>
        </p:txBody>
      </p:sp>
    </p:spTree>
    <p:extLst>
      <p:ext uri="{BB962C8B-B14F-4D97-AF65-F5344CB8AC3E}">
        <p14:creationId xmlns:p14="http://schemas.microsoft.com/office/powerpoint/2010/main" val="3211538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41BAD3D1-671D-4709-B19C-123AF9A9BA95}" type="slidenum">
              <a:rPr kumimoji="1" lang="ja-JP" altLang="en-US" smtClean="0"/>
              <a:t>6</a:t>
            </a:fld>
            <a:endParaRPr kumimoji="1" lang="ja-JP" altLang="en-US"/>
          </a:p>
        </p:txBody>
      </p:sp>
      <p:sp>
        <p:nvSpPr>
          <p:cNvPr id="7" name="テキスト ボックス 6"/>
          <p:cNvSpPr txBox="1"/>
          <p:nvPr/>
        </p:nvSpPr>
        <p:spPr>
          <a:xfrm>
            <a:off x="89804" y="81646"/>
            <a:ext cx="6286500" cy="461665"/>
          </a:xfrm>
          <a:prstGeom prst="rect">
            <a:avLst/>
          </a:prstGeom>
          <a:noFill/>
        </p:spPr>
        <p:txBody>
          <a:bodyPr wrap="square" rtlCol="0">
            <a:spAutoFit/>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４</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スケジュール</a:t>
            </a:r>
          </a:p>
        </p:txBody>
      </p:sp>
      <p:sp>
        <p:nvSpPr>
          <p:cNvPr id="6" name="テキスト ボックス 5"/>
          <p:cNvSpPr txBox="1"/>
          <p:nvPr/>
        </p:nvSpPr>
        <p:spPr>
          <a:xfrm>
            <a:off x="245178" y="543311"/>
            <a:ext cx="8744445" cy="584775"/>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予定しているスケジュールを記載してください。</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特に、市民等の一般利用や一般参加が可能な時期があれば明記してください。</a:t>
            </a:r>
          </a:p>
        </p:txBody>
      </p:sp>
    </p:spTree>
    <p:extLst>
      <p:ext uri="{BB962C8B-B14F-4D97-AF65-F5344CB8AC3E}">
        <p14:creationId xmlns:p14="http://schemas.microsoft.com/office/powerpoint/2010/main" val="2564462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41BAD3D1-671D-4709-B19C-123AF9A9BA95}" type="slidenum">
              <a:rPr kumimoji="1" lang="ja-JP" altLang="en-US" smtClean="0"/>
              <a:t>7</a:t>
            </a:fld>
            <a:endParaRPr kumimoji="1" lang="ja-JP" altLang="en-US"/>
          </a:p>
        </p:txBody>
      </p:sp>
      <p:sp>
        <p:nvSpPr>
          <p:cNvPr id="7" name="テキスト ボックス 6"/>
          <p:cNvSpPr txBox="1"/>
          <p:nvPr/>
        </p:nvSpPr>
        <p:spPr>
          <a:xfrm>
            <a:off x="89805" y="81646"/>
            <a:ext cx="7078747" cy="461665"/>
          </a:xfrm>
          <a:prstGeom prst="rect">
            <a:avLst/>
          </a:prstGeom>
          <a:noFill/>
        </p:spPr>
        <p:txBody>
          <a:bodyPr wrap="square" rtlCol="0">
            <a:spAutoFit/>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５</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その他、</a:t>
            </a:r>
            <a:r>
              <a:rPr kumimoji="1" lang="en-US" altLang="ja-JP" sz="2400">
                <a:latin typeface="メイリオ" panose="020B0604030504040204" pitchFamily="50" charset="-128"/>
                <a:ea typeface="メイリオ" panose="020B0604030504040204" pitchFamily="50" charset="-128"/>
                <a:cs typeface="メイリオ" panose="020B0604030504040204" pitchFamily="50" charset="-128"/>
              </a:rPr>
              <a:t>PR</a:t>
            </a:r>
            <a:r>
              <a:rPr kumimoji="1" lang="ja-JP" altLang="en-US" sz="2400">
                <a:latin typeface="メイリオ" panose="020B0604030504040204" pitchFamily="50" charset="-128"/>
                <a:ea typeface="メイリオ" panose="020B0604030504040204" pitchFamily="50" charset="-128"/>
                <a:cs typeface="メイリオ" panose="020B0604030504040204" pitchFamily="50" charset="-128"/>
              </a:rPr>
              <a:t>事項</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a:extLst>
              <a:ext uri="{FF2B5EF4-FFF2-40B4-BE49-F238E27FC236}">
                <a16:creationId xmlns:a16="http://schemas.microsoft.com/office/drawing/2014/main" id="{4B5FE77C-FD51-4663-A146-16719C449072}"/>
              </a:ext>
            </a:extLst>
          </p:cNvPr>
          <p:cNvSpPr txBox="1"/>
          <p:nvPr/>
        </p:nvSpPr>
        <p:spPr>
          <a:xfrm>
            <a:off x="227432" y="1186270"/>
            <a:ext cx="8002169" cy="584775"/>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任意項目です。</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81B11413-4D8F-4B4A-8C33-04CD8DD0278C}"/>
              </a:ext>
            </a:extLst>
          </p:cNvPr>
          <p:cNvSpPr txBox="1"/>
          <p:nvPr/>
        </p:nvSpPr>
        <p:spPr>
          <a:xfrm>
            <a:off x="89804" y="5137695"/>
            <a:ext cx="7078747" cy="461665"/>
          </a:xfrm>
          <a:prstGeom prst="rect">
            <a:avLst/>
          </a:prstGeom>
          <a:noFill/>
        </p:spPr>
        <p:txBody>
          <a:bodyPr wrap="square" rtlCol="0">
            <a:spAutoFit/>
          </a:bodyP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６</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担当者連絡先</a:t>
            </a:r>
          </a:p>
        </p:txBody>
      </p:sp>
      <p:sp>
        <p:nvSpPr>
          <p:cNvPr id="9" name="テキスト ボックス 8">
            <a:extLst>
              <a:ext uri="{FF2B5EF4-FFF2-40B4-BE49-F238E27FC236}">
                <a16:creationId xmlns:a16="http://schemas.microsoft.com/office/drawing/2014/main" id="{137B0785-5AEF-419B-8777-63574F442846}"/>
              </a:ext>
            </a:extLst>
          </p:cNvPr>
          <p:cNvSpPr txBox="1"/>
          <p:nvPr/>
        </p:nvSpPr>
        <p:spPr>
          <a:xfrm>
            <a:off x="241499" y="5606026"/>
            <a:ext cx="8002169" cy="584775"/>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担当者氏名、連絡先など。</a:t>
            </a:r>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0183645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3638</TotalTime>
  <Words>331</Words>
  <Application>Microsoft Office PowerPoint</Application>
  <PresentationFormat>画面に合わせる (4:3)</PresentationFormat>
  <Paragraphs>77</Paragraphs>
  <Slides>7</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7</vt:i4>
      </vt:variant>
    </vt:vector>
  </HeadingPairs>
  <TitlesOfParts>
    <vt:vector size="14"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3566</dc:creator>
  <cp:lastModifiedBy>大西 義紀</cp:lastModifiedBy>
  <cp:revision>140</cp:revision>
  <cp:lastPrinted>2024-03-22T02:23:35Z</cp:lastPrinted>
  <dcterms:created xsi:type="dcterms:W3CDTF">2021-10-28T02:59:28Z</dcterms:created>
  <dcterms:modified xsi:type="dcterms:W3CDTF">2024-03-22T06:04:38Z</dcterms:modified>
</cp:coreProperties>
</file>