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98D4F"/>
    <a:srgbClr val="FF99CC"/>
    <a:srgbClr val="FF9999"/>
    <a:srgbClr val="E9F4E2"/>
    <a:srgbClr val="FF4A01"/>
    <a:srgbClr val="FFFFE9"/>
    <a:srgbClr val="6699FF"/>
    <a:srgbClr val="00800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83" autoAdjust="0"/>
    <p:restoredTop sz="94702" autoAdjust="0"/>
  </p:normalViewPr>
  <p:slideViewPr>
    <p:cSldViewPr snapToGrid="0" showGuides="1">
      <p:cViewPr varScale="1">
        <p:scale>
          <a:sx n="58" d="100"/>
          <a:sy n="58" d="100"/>
        </p:scale>
        <p:origin x="2194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375" cy="498966"/>
          </a:xfrm>
          <a:prstGeom prst="rect">
            <a:avLst/>
          </a:prstGeom>
        </p:spPr>
        <p:txBody>
          <a:bodyPr vert="horz" lIns="92204" tIns="46101" rIns="92204" bIns="46101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月作成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04" tIns="46101" rIns="92204" bIns="46101" rtlCol="0"/>
          <a:lstStyle>
            <a:lvl1pPr algn="r">
              <a:defRPr sz="1200"/>
            </a:lvl1pPr>
          </a:lstStyle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月作成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375"/>
            <a:ext cx="2950375" cy="498966"/>
          </a:xfrm>
          <a:prstGeom prst="rect">
            <a:avLst/>
          </a:prstGeom>
        </p:spPr>
        <p:txBody>
          <a:bodyPr vert="horz" lIns="92204" tIns="46101" rIns="92204" bIns="4610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5"/>
            <a:ext cx="2950374" cy="498966"/>
          </a:xfrm>
          <a:prstGeom prst="rect">
            <a:avLst/>
          </a:prstGeom>
        </p:spPr>
        <p:txBody>
          <a:bodyPr vert="horz" lIns="92204" tIns="46101" rIns="92204" bIns="46101" rtlCol="0" anchor="b"/>
          <a:lstStyle>
            <a:lvl1pPr algn="r">
              <a:defRPr sz="1200"/>
            </a:lvl1pPr>
          </a:lstStyle>
          <a:p>
            <a:fld id="{0EAD4E20-1427-4029-A00C-54EAC717E2A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37047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375" cy="498966"/>
          </a:xfrm>
          <a:prstGeom prst="rect">
            <a:avLst/>
          </a:prstGeom>
        </p:spPr>
        <p:txBody>
          <a:bodyPr vert="horz" lIns="92204" tIns="46101" rIns="92204" bIns="46101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月作成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04" tIns="46101" rIns="92204" bIns="46101" rtlCol="0"/>
          <a:lstStyle>
            <a:lvl1pPr algn="r">
              <a:defRPr sz="1200"/>
            </a:lvl1pPr>
          </a:lstStyle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月作成</a:t>
            </a: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4" tIns="46101" rIns="92204" bIns="4610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2" y="4783357"/>
            <a:ext cx="5446723" cy="3913364"/>
          </a:xfrm>
          <a:prstGeom prst="rect">
            <a:avLst/>
          </a:prstGeom>
        </p:spPr>
        <p:txBody>
          <a:bodyPr vert="horz" lIns="92204" tIns="46101" rIns="92204" bIns="461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5"/>
            <a:ext cx="2950375" cy="498966"/>
          </a:xfrm>
          <a:prstGeom prst="rect">
            <a:avLst/>
          </a:prstGeom>
        </p:spPr>
        <p:txBody>
          <a:bodyPr vert="horz" lIns="92204" tIns="46101" rIns="92204" bIns="4610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5"/>
            <a:ext cx="2950374" cy="498966"/>
          </a:xfrm>
          <a:prstGeom prst="rect">
            <a:avLst/>
          </a:prstGeom>
        </p:spPr>
        <p:txBody>
          <a:bodyPr vert="horz" lIns="92204" tIns="46101" rIns="92204" bIns="46101" rtlCol="0" anchor="b"/>
          <a:lstStyle>
            <a:lvl1pPr algn="r">
              <a:defRPr sz="1200"/>
            </a:lvl1pPr>
          </a:lstStyle>
          <a:p>
            <a:fld id="{8EC57486-E0AE-466A-8E4E-BD194D242B2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631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月作成</a:t>
            </a:r>
          </a:p>
        </p:txBody>
      </p:sp>
    </p:spTree>
    <p:extLst>
      <p:ext uri="{BB962C8B-B14F-4D97-AF65-F5344CB8AC3E}">
        <p14:creationId xmlns:p14="http://schemas.microsoft.com/office/powerpoint/2010/main" val="341436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月作成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FB82-4825-4CED-890C-1C59BFB7D161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095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0B78-47B0-461F-A83F-AD322BB2269A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65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7E3D-2DE9-4A0E-9791-B1CDB7AA79AF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3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B4D5-DDE0-4F50-AD63-34AFB0DD6F91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78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82C9-D305-4304-ACB1-B4849B80543D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511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D61-04C3-4A98-B609-7AFAE1A085BB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59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D796-5ED8-4B13-AC94-0C1BBA57404A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7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545F-6001-4F35-8BD0-B0C529460114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42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68B-C64F-41EB-8795-77238976785C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470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9FFF-062B-49D7-9993-10F618899367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32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9971-2E20-4537-9D85-3054A36FE257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78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94435-6F09-42F0-8F48-1BDE007B64E6}" type="datetime1">
              <a:rPr kumimoji="1" lang="ja-JP" altLang="en-US" smtClean="0"/>
              <a:pPr/>
              <a:t>2023/8/26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E57F-C85A-4BDD-BA99-78278684618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55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7492A0F-3AE6-40C1-8347-878F42E4C391}"/>
              </a:ext>
            </a:extLst>
          </p:cNvPr>
          <p:cNvSpPr/>
          <p:nvPr/>
        </p:nvSpPr>
        <p:spPr>
          <a:xfrm>
            <a:off x="-137690" y="-658906"/>
            <a:ext cx="7096988" cy="1057998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131240" y="6835393"/>
            <a:ext cx="6405019" cy="2955181"/>
          </a:xfrm>
          <a:prstGeom prst="roundRect">
            <a:avLst>
              <a:gd name="adj" fmla="val 5422"/>
            </a:avLst>
          </a:prstGeom>
          <a:solidFill>
            <a:schemeClr val="bg1"/>
          </a:solidFill>
          <a:ln w="50800" cmpd="dbl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-1235524" y="-468918"/>
            <a:ext cx="8787372" cy="11438683"/>
            <a:chOff x="-314370" y="-237744"/>
            <a:chExt cx="7724960" cy="1080820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-314370" y="-237744"/>
              <a:ext cx="7724960" cy="10808208"/>
              <a:chOff x="-313944" y="-237744"/>
              <a:chExt cx="7714488" cy="10808208"/>
            </a:xfrm>
          </p:grpSpPr>
          <p:cxnSp>
            <p:nvCxnSpPr>
              <p:cNvPr id="11" name="直線コネクタ 10"/>
              <p:cNvCxnSpPr/>
              <p:nvPr/>
            </p:nvCxnSpPr>
            <p:spPr>
              <a:xfrm>
                <a:off x="-85344" y="33040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-91440" y="66052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 flipH="1">
                <a:off x="182880" y="-146304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H="1">
                <a:off x="6669024" y="-237744"/>
                <a:ext cx="0" cy="1080820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 flipH="1">
                <a:off x="2352937" y="-13716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 flipH="1">
                <a:off x="4522994" y="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flipH="1">
                <a:off x="-91440" y="182880"/>
                <a:ext cx="6949440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H="1">
                <a:off x="-45720" y="9726000"/>
                <a:ext cx="6949440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-91440" y="3394248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-176784" y="6515016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-176784" y="81676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-313944" y="1741248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H="1">
                <a:off x="5603236" y="-146304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H="1">
                <a:off x="1276565" y="-13716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/>
            <p:cNvCxnSpPr/>
            <p:nvPr/>
          </p:nvCxnSpPr>
          <p:spPr>
            <a:xfrm>
              <a:off x="-51885" y="9906000"/>
              <a:ext cx="7325129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6872969" y="-137160"/>
              <a:ext cx="0" cy="10171176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-51885" y="-12526"/>
              <a:ext cx="7233565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-12526" y="-137160"/>
              <a:ext cx="0" cy="1018032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正方形/長方形 30"/>
          <p:cNvSpPr/>
          <p:nvPr/>
        </p:nvSpPr>
        <p:spPr>
          <a:xfrm>
            <a:off x="4790818" y="125909"/>
            <a:ext cx="861774" cy="641278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dist"/>
            <a:r>
              <a:rPr lang="ja-JP" altLang="en-US" sz="44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絵本</a:t>
            </a:r>
            <a:r>
              <a:rPr lang="ja-JP" altLang="en-US" sz="40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44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</a:t>
            </a:r>
            <a:r>
              <a:rPr lang="ja-JP" altLang="en-US" sz="40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</a:t>
            </a:r>
            <a:r>
              <a:rPr lang="ja-JP" altLang="en-US" sz="44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</a:t>
            </a:r>
            <a:r>
              <a:rPr lang="ja-JP" altLang="en-US" sz="40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かせ講座</a:t>
            </a:r>
            <a:endParaRPr lang="ja-JP" altLang="en-US" sz="4400" b="1" kern="1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5699659" y="346996"/>
            <a:ext cx="707886" cy="5828350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dist"/>
            <a:r>
              <a:rPr lang="ja-JP" altLang="en-US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絵本の世界の楽しさや読み聞かせの技術を学ぶ講座です。</a:t>
            </a:r>
            <a:endParaRPr lang="en-US" altLang="ja-JP" b="1" kern="1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endParaRPr lang="ja-JP" altLang="en-US" sz="1600" b="1" kern="1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431553" y="470946"/>
            <a:ext cx="1440000" cy="1440000"/>
          </a:xfrm>
          <a:prstGeom prst="ellipse">
            <a:avLst/>
          </a:prstGeom>
          <a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正方形/長方形 83"/>
          <p:cNvSpPr/>
          <p:nvPr/>
        </p:nvSpPr>
        <p:spPr>
          <a:xfrm>
            <a:off x="593964" y="695484"/>
            <a:ext cx="1098855" cy="83099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2000" b="1" kern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受講生</a:t>
            </a:r>
            <a:endParaRPr lang="en-US" altLang="ja-JP" sz="2000" b="1" kern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2800" b="1" kern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605386" y="1410382"/>
            <a:ext cx="1098855" cy="4001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kern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en-US" altLang="ja-JP" sz="2000" b="1" kern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b="1" kern="1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ja-JP" altLang="en-US" b="1" kern="1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31914" y="4918072"/>
            <a:ext cx="3236784" cy="30777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第１回　令和５年</a:t>
            </a:r>
            <a:r>
              <a:rPr lang="ja-JP" altLang="en-US" sz="14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14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１４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</a:t>
            </a:r>
          </a:p>
        </p:txBody>
      </p:sp>
      <p:sp>
        <p:nvSpPr>
          <p:cNvPr id="112" name="正方形/長方形 111"/>
          <p:cNvSpPr/>
          <p:nvPr/>
        </p:nvSpPr>
        <p:spPr>
          <a:xfrm>
            <a:off x="226626" y="5250424"/>
            <a:ext cx="333059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第２回　令和５年</a:t>
            </a:r>
            <a:r>
              <a:rPr lang="ja-JP" altLang="en-US" sz="14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月２１日（土）</a:t>
            </a:r>
          </a:p>
        </p:txBody>
      </p:sp>
      <p:sp>
        <p:nvSpPr>
          <p:cNvPr id="114" name="正方形/長方形 113"/>
          <p:cNvSpPr/>
          <p:nvPr/>
        </p:nvSpPr>
        <p:spPr>
          <a:xfrm>
            <a:off x="226626" y="5555151"/>
            <a:ext cx="2618024" cy="30777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4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　間　各回１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0:00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12:00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231729" y="5883282"/>
            <a:ext cx="3179075" cy="30777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　場　宇部市立図書館　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階講座室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46374" y="2937170"/>
            <a:ext cx="920959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273556" y="3562011"/>
            <a:ext cx="184731" cy="30777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211445" y="3263806"/>
            <a:ext cx="349952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　絵本を読むときの心構え・ポイント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213584" y="3580059"/>
            <a:ext cx="3120166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　読み聞かせに向く絵本の選び方</a:t>
            </a:r>
          </a:p>
        </p:txBody>
      </p:sp>
      <p:sp>
        <p:nvSpPr>
          <p:cNvPr id="124" name="正方形/長方形 123"/>
          <p:cNvSpPr/>
          <p:nvPr/>
        </p:nvSpPr>
        <p:spPr>
          <a:xfrm>
            <a:off x="219146" y="3901612"/>
            <a:ext cx="3206158" cy="52322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　読み聞かせ会の開き方、</a:t>
            </a:r>
            <a:endParaRPr lang="en-US" altLang="ja-JP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プログラムの立て方、実践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3252723" y="6916009"/>
            <a:ext cx="3540445" cy="3139321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■対象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読み聞かせボランティアに興味のある方</a:t>
            </a:r>
            <a:endParaRPr lang="en-US" altLang="ja-JP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読み聞かせボランティアを始めようとしている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又はされている方</a:t>
            </a:r>
            <a:endParaRPr lang="en-US" altLang="ja-JP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原則として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回とも受講できる方）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お子様連れの受講はご遠慮ください。）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■申込方法　</a:t>
            </a:r>
            <a:endParaRPr lang="en-US" altLang="ja-JP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受講申込書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持参、電話、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100" b="1" dirty="0" err="1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いずれか</a:t>
            </a:r>
            <a:endParaRPr lang="en-US" altLang="ja-JP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■申込期間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令和５年９月１２日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から１０月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■問い合わせ・申込み</a:t>
            </a:r>
            <a:endParaRPr lang="en-US" altLang="ja-JP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宇部市立図書館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〒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755-0033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宇部市琴芝町一丁目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</a:t>
            </a:r>
            <a:endParaRPr lang="en-US" altLang="ja-JP" sz="110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b="1" u="sng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TEL:0836-21-1966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u="sng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FAX:0836-21-3801</a:t>
            </a:r>
          </a:p>
          <a:p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100" b="1" u="sng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E-mail</a:t>
            </a:r>
            <a:r>
              <a:rPr lang="ja-JP" altLang="en-US" sz="1100" b="1" u="sng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100" b="1" u="sng" dirty="0">
                <a:ln w="10160">
                  <a:noFill/>
                  <a:prstDash val="solid"/>
                </a:ln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library@city.ube.yamaguchi.jp</a:t>
            </a:r>
          </a:p>
          <a:p>
            <a:endParaRPr lang="en-US" altLang="ja-JP" sz="1100" b="1" u="sng" dirty="0">
              <a:ln w="10160">
                <a:noFill/>
                <a:prstDash val="solid"/>
              </a:ln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ja-JP" altLang="en-US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268637" y="7381034"/>
            <a:ext cx="3045703" cy="1931298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山本　安彦 </a:t>
            </a:r>
            <a:r>
              <a:rPr lang="en-US" altLang="ja-JP" sz="105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やまもと　やすひこ</a:t>
            </a:r>
            <a:r>
              <a:rPr lang="en-US" altLang="ja-JP" sz="105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4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</a:t>
            </a:r>
            <a:endParaRPr lang="en-US" altLang="ja-JP" sz="1400" b="1" kern="1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400" b="1" kern="1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山口県立図書館に</a:t>
            </a:r>
            <a:r>
              <a:rPr lang="en-US" altLang="ja-JP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４年勤めた後、現在、山陽小野田市立図書館長。山口市内に子ども文庫を開設して</a:t>
            </a:r>
            <a:r>
              <a:rPr lang="en-US" altLang="ja-JP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42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年。子どもと本の出会いづくりをしている。「こどもと本ジョイントネット</a:t>
            </a:r>
            <a:r>
              <a:rPr lang="en-US" altLang="ja-JP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21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・山口」代表。著作として、絵本</a:t>
            </a:r>
            <a:r>
              <a:rPr lang="en-US" altLang="ja-JP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おかあさんになったノラ</a:t>
            </a:r>
            <a:r>
              <a:rPr lang="en-US" altLang="ja-JP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』『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ずっとずっとそばにいるよ</a:t>
            </a:r>
            <a:r>
              <a:rPr lang="en-US" altLang="ja-JP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（いずれも芸文社刊）など。</a:t>
            </a:r>
            <a:endParaRPr lang="en-US" altLang="ja-JP" sz="1100" b="1" kern="1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286029" y="7102249"/>
            <a:ext cx="756000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239" y="-34106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令和５年８月作成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41283" y="1993340"/>
            <a:ext cx="1828668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※ </a:t>
            </a:r>
            <a:r>
              <a:rPr lang="ja-JP" altLang="en-US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先着順の受付です。</a:t>
            </a:r>
            <a:endParaRPr lang="ja-JP" altLang="en-US" sz="1200" b="1" kern="1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099330" y="4285955"/>
            <a:ext cx="492443" cy="2313539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dist"/>
            <a:r>
              <a:rPr lang="ja-JP" altLang="en-US" sz="20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（全２回）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236985" y="6199135"/>
            <a:ext cx="1261884" cy="30777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受講料　無料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30AEAA6-3998-4FEF-AB36-85D9151DDB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75" y="521884"/>
            <a:ext cx="2456098" cy="23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8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68FEAD4A-A418-40B5-92DE-1E8576A17A7C}"/>
              </a:ext>
            </a:extLst>
          </p:cNvPr>
          <p:cNvSpPr/>
          <p:nvPr/>
        </p:nvSpPr>
        <p:spPr>
          <a:xfrm>
            <a:off x="-256234" y="-458097"/>
            <a:ext cx="7179968" cy="103441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1155360" y="5915787"/>
            <a:ext cx="4960373" cy="24500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6" name="正方形/長方形 125"/>
          <p:cNvSpPr/>
          <p:nvPr/>
        </p:nvSpPr>
        <p:spPr>
          <a:xfrm>
            <a:off x="1162815" y="6217390"/>
            <a:ext cx="4960375" cy="24500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5" name="正方形/長方形 144"/>
          <p:cNvSpPr/>
          <p:nvPr/>
        </p:nvSpPr>
        <p:spPr>
          <a:xfrm>
            <a:off x="1156777" y="6473945"/>
            <a:ext cx="4960373" cy="24500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正方形/長方形 155"/>
          <p:cNvSpPr/>
          <p:nvPr/>
        </p:nvSpPr>
        <p:spPr>
          <a:xfrm>
            <a:off x="1187134" y="7467375"/>
            <a:ext cx="4933153" cy="24500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7" name="正方形/長方形 156"/>
          <p:cNvSpPr/>
          <p:nvPr/>
        </p:nvSpPr>
        <p:spPr>
          <a:xfrm>
            <a:off x="1148839" y="8521391"/>
            <a:ext cx="4960373" cy="24726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正方形/長方形 108"/>
          <p:cNvSpPr/>
          <p:nvPr/>
        </p:nvSpPr>
        <p:spPr>
          <a:xfrm>
            <a:off x="1166313" y="4684616"/>
            <a:ext cx="4960373" cy="27570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正方形/長方形 170"/>
          <p:cNvSpPr/>
          <p:nvPr/>
        </p:nvSpPr>
        <p:spPr>
          <a:xfrm>
            <a:off x="597865" y="4222627"/>
            <a:ext cx="2033661" cy="256492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2" name="正方形/長方形 171"/>
          <p:cNvSpPr/>
          <p:nvPr/>
        </p:nvSpPr>
        <p:spPr>
          <a:xfrm>
            <a:off x="610789" y="5372186"/>
            <a:ext cx="2020737" cy="338267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3" name="正方形/長方形 172"/>
          <p:cNvSpPr/>
          <p:nvPr/>
        </p:nvSpPr>
        <p:spPr>
          <a:xfrm>
            <a:off x="575728" y="7013253"/>
            <a:ext cx="2032471" cy="256492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ja-JP" altLang="en-US" sz="1400" b="1" dirty="0">
                <a:ln w="10160">
                  <a:noFill/>
                  <a:prstDash val="solid"/>
                </a:ln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よみきかせのじかん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854110" y="73557"/>
            <a:ext cx="5472748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1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絵本の読み聞かせ講座 受講申込書　　</a:t>
            </a:r>
          </a:p>
        </p:txBody>
      </p:sp>
      <p:cxnSp>
        <p:nvCxnSpPr>
          <p:cNvPr id="74" name="直線コネクタ 73"/>
          <p:cNvCxnSpPr/>
          <p:nvPr/>
        </p:nvCxnSpPr>
        <p:spPr>
          <a:xfrm>
            <a:off x="-446939" y="3279768"/>
            <a:ext cx="838702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2983312" y="3272513"/>
            <a:ext cx="912454" cy="20782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700" b="1" kern="1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きりとり</a:t>
            </a:r>
          </a:p>
        </p:txBody>
      </p:sp>
      <p:sp>
        <p:nvSpPr>
          <p:cNvPr id="114" name="正方形/長方形 113"/>
          <p:cNvSpPr/>
          <p:nvPr/>
        </p:nvSpPr>
        <p:spPr>
          <a:xfrm>
            <a:off x="651947" y="3434990"/>
            <a:ext cx="5565991" cy="52322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28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読み聞かせ</a:t>
            </a:r>
            <a:r>
              <a:rPr lang="ja-JP" altLang="en-US" sz="28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」のご案内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216032" y="3943364"/>
            <a:ext cx="1780911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6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宇部市立図書館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582612" y="4219771"/>
            <a:ext cx="2025587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かみしばい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575729" y="5230689"/>
            <a:ext cx="2047724" cy="52322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en-US" altLang="ja-JP" sz="1400" b="1" cap="none" spc="0" dirty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おはなしのじかん</a:t>
            </a:r>
          </a:p>
        </p:txBody>
      </p:sp>
      <p:sp>
        <p:nvSpPr>
          <p:cNvPr id="120" name="正方形/長方形 119"/>
          <p:cNvSpPr/>
          <p:nvPr/>
        </p:nvSpPr>
        <p:spPr>
          <a:xfrm>
            <a:off x="597864" y="6784781"/>
            <a:ext cx="2025587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ja-JP" altLang="en-US" sz="1400" b="1" cap="none" spc="0" dirty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1152777" y="4472969"/>
            <a:ext cx="1885914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14:30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2851151" y="4468001"/>
            <a:ext cx="2025587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（１階おはなしの</a:t>
            </a:r>
            <a:r>
              <a:rPr lang="ja-JP" altLang="en-US" sz="1200" b="1" cap="none" spc="0" dirty="0" err="1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へや</a:t>
            </a:r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2230726" y="4728990"/>
            <a:ext cx="1426595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第１土曜日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163192" y="4721468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3443001" y="4750482"/>
            <a:ext cx="1877093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（開催：はなしの工房）</a:t>
            </a:r>
          </a:p>
        </p:txBody>
      </p:sp>
      <p:sp>
        <p:nvSpPr>
          <p:cNvPr id="129" name="正方形/長方形 128"/>
          <p:cNvSpPr/>
          <p:nvPr/>
        </p:nvSpPr>
        <p:spPr>
          <a:xfrm>
            <a:off x="2519084" y="5675123"/>
            <a:ext cx="1885914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4251668" y="5679845"/>
            <a:ext cx="1966270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endParaRPr lang="ja-JP" altLang="en-US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3238040" y="6231790"/>
            <a:ext cx="2871171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（開催：くれよん）</a:t>
            </a:r>
            <a:r>
              <a:rPr lang="ja-JP" altLang="en-US" sz="11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lang="ja-JP" altLang="en-US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1170122" y="5905003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奇数月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3238042" y="5947457"/>
            <a:ext cx="2892454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（開催：グリムの会）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lang="ja-JP" altLang="en-US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2053332" y="6200312"/>
            <a:ext cx="1319123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2514119" y="5487728"/>
            <a:ext cx="1885914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en-US" altLang="ja-JP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2748269" y="5493797"/>
            <a:ext cx="1942634" cy="461665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endParaRPr lang="en-US" altLang="ja-JP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（１階おはなしの</a:t>
            </a:r>
            <a:r>
              <a:rPr lang="ja-JP" altLang="en-US" sz="1200" b="1" cap="none" spc="0" dirty="0" err="1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へや</a:t>
            </a:r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38" name="正方形/長方形 137"/>
          <p:cNvSpPr/>
          <p:nvPr/>
        </p:nvSpPr>
        <p:spPr>
          <a:xfrm>
            <a:off x="1121619" y="5500169"/>
            <a:ext cx="1513567" cy="473568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en-US" altLang="ja-JP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幼児・小学生向け</a:t>
            </a:r>
          </a:p>
        </p:txBody>
      </p:sp>
      <p:sp>
        <p:nvSpPr>
          <p:cNvPr id="139" name="正方形/長方形 138"/>
          <p:cNvSpPr/>
          <p:nvPr/>
        </p:nvSpPr>
        <p:spPr>
          <a:xfrm>
            <a:off x="1115089" y="5689095"/>
            <a:ext cx="1389100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ja-JP" altLang="en-US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1174910" y="6195799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偶数月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3238041" y="6516702"/>
            <a:ext cx="2787201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（開催：チャイルド）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lang="ja-JP" altLang="en-US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2054280" y="6476101"/>
            <a:ext cx="1335037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1168204" y="6471145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2514119" y="7227357"/>
            <a:ext cx="1885914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10:30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10:45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4227570" y="7233567"/>
            <a:ext cx="2025587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（１階おはなしの</a:t>
            </a:r>
            <a:r>
              <a:rPr lang="ja-JP" altLang="en-US" sz="1200" b="1" cap="none" spc="0" dirty="0" err="1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へや</a:t>
            </a:r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8" name="正方形/長方形 147"/>
          <p:cNvSpPr/>
          <p:nvPr/>
        </p:nvSpPr>
        <p:spPr>
          <a:xfrm>
            <a:off x="1156476" y="7255207"/>
            <a:ext cx="1389100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幼児向け</a:t>
            </a:r>
          </a:p>
        </p:txBody>
      </p:sp>
      <p:sp>
        <p:nvSpPr>
          <p:cNvPr id="152" name="正方形/長方形 151"/>
          <p:cNvSpPr/>
          <p:nvPr/>
        </p:nvSpPr>
        <p:spPr>
          <a:xfrm>
            <a:off x="2208597" y="7463130"/>
            <a:ext cx="1410100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1177258" y="7451926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216032" y="7749262"/>
            <a:ext cx="2506340" cy="33855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6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宇部市学びの森くすのき</a:t>
            </a:r>
          </a:p>
        </p:txBody>
      </p:sp>
      <p:sp>
        <p:nvSpPr>
          <p:cNvPr id="158" name="正方形/長方形 157"/>
          <p:cNvSpPr/>
          <p:nvPr/>
        </p:nvSpPr>
        <p:spPr>
          <a:xfrm>
            <a:off x="2213395" y="8521505"/>
            <a:ext cx="1426595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1170122" y="8529987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2221642" y="8701681"/>
            <a:ext cx="1410100" cy="246221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2504189" y="8267992"/>
            <a:ext cx="1885914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14:30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4246046" y="8272161"/>
            <a:ext cx="2025587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（市民交流室）</a:t>
            </a:r>
          </a:p>
        </p:txBody>
      </p:sp>
      <p:sp>
        <p:nvSpPr>
          <p:cNvPr id="165" name="正方形/長方形 164"/>
          <p:cNvSpPr/>
          <p:nvPr/>
        </p:nvSpPr>
        <p:spPr>
          <a:xfrm>
            <a:off x="1121619" y="8291594"/>
            <a:ext cx="1389100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幼児から</a:t>
            </a:r>
          </a:p>
        </p:txBody>
      </p:sp>
      <p:sp>
        <p:nvSpPr>
          <p:cNvPr id="174" name="正方形/長方形 173"/>
          <p:cNvSpPr/>
          <p:nvPr/>
        </p:nvSpPr>
        <p:spPr>
          <a:xfrm>
            <a:off x="607268" y="8047553"/>
            <a:ext cx="2016183" cy="256492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609599" y="8037767"/>
            <a:ext cx="2025587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おはなしのじかん</a:t>
            </a:r>
          </a:p>
        </p:txBody>
      </p:sp>
      <p:sp>
        <p:nvSpPr>
          <p:cNvPr id="167" name="正方形/長方形 166"/>
          <p:cNvSpPr/>
          <p:nvPr/>
        </p:nvSpPr>
        <p:spPr>
          <a:xfrm>
            <a:off x="3207495" y="7783992"/>
            <a:ext cx="3010443" cy="461665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r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757-0216 </a:t>
            </a:r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宇部市大字船木</a:t>
            </a:r>
            <a:r>
              <a:rPr lang="en-US" altLang="ja-JP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361</a:t>
            </a:r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番地</a:t>
            </a:r>
            <a:endParaRPr lang="en-US" altLang="ja-JP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2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2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0836-67-1277</a:t>
            </a:r>
            <a:endParaRPr lang="ja-JP" altLang="en-US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740690" y="9571988"/>
            <a:ext cx="3640857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r"/>
            <a:r>
              <a:rPr lang="en-US" altLang="ja-JP" sz="12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都合により変更になる場合があります。</a:t>
            </a:r>
            <a:endParaRPr lang="ja-JP" altLang="en-US" sz="12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2036470" y="5914232"/>
            <a:ext cx="1335985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33733" y="397705"/>
            <a:ext cx="6381522" cy="2767078"/>
            <a:chOff x="184" y="274"/>
            <a:chExt cx="3990" cy="1709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4" y="321"/>
              <a:ext cx="3990" cy="16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935" y="333"/>
              <a:ext cx="112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申込日　</a:t>
              </a:r>
              <a:r>
                <a:rPr kumimoji="1" lang="ja-JP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令和 </a:t>
              </a:r>
              <a:r>
                <a:rPr kumimoji="1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5</a:t>
              </a:r>
              <a:r>
                <a:rPr kumimoji="1" 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年　　月　　日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48" y="489"/>
              <a:ext cx="23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ふりがな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48" y="673"/>
              <a:ext cx="23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氏　　名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48" y="952"/>
              <a:ext cx="23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住　　所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48" y="1424"/>
              <a:ext cx="23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経験年数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077" y="1424"/>
              <a:ext cx="719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　　　　　　　　　年　　　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48" y="1644"/>
              <a:ext cx="23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対象年齢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366" y="1840"/>
              <a:ext cx="275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※</a:t>
              </a:r>
              <a:r>
                <a:rPr kumimoji="1" 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ご記入いただいた情報は、本</a:t>
              </a:r>
              <a:r>
                <a:rPr kumimoji="1" lang="ja-JP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講座以外の</a:t>
              </a:r>
              <a:r>
                <a:rPr kumimoji="1" lang="ja-JP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目的で使用することはありません。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369" y="1529"/>
              <a:ext cx="270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所 属 名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809" y="1699"/>
              <a:ext cx="4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355" y="604"/>
              <a:ext cx="238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電　　話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809" y="737"/>
              <a:ext cx="4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97" y="1062"/>
              <a:ext cx="46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444" y="1213"/>
              <a:ext cx="815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読み聞かせボランティアの実施状況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184" y="274"/>
              <a:ext cx="1" cy="18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84" y="274"/>
              <a:ext cx="5" cy="183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674" y="274"/>
              <a:ext cx="1" cy="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674" y="274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2286" y="274"/>
              <a:ext cx="1" cy="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286" y="274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2786" y="274"/>
              <a:ext cx="1" cy="18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786" y="274"/>
              <a:ext cx="4" cy="183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89" y="457"/>
              <a:ext cx="39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89" y="457"/>
              <a:ext cx="3980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164" y="274"/>
              <a:ext cx="1" cy="18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164" y="274"/>
              <a:ext cx="5" cy="183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189" y="595"/>
              <a:ext cx="4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189" y="595"/>
              <a:ext cx="485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679" y="595"/>
              <a:ext cx="16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679" y="595"/>
              <a:ext cx="1607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189" y="828"/>
              <a:ext cx="39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89" y="828"/>
              <a:ext cx="3980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184" y="457"/>
              <a:ext cx="1" cy="7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84" y="457"/>
              <a:ext cx="5" cy="7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>
              <a:off x="189" y="1154"/>
              <a:ext cx="39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89" y="1154"/>
              <a:ext cx="398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>
              <a:off x="4164" y="462"/>
              <a:ext cx="1" cy="6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164" y="462"/>
              <a:ext cx="5" cy="69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184" y="1158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84" y="1158"/>
              <a:ext cx="5" cy="192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674" y="462"/>
              <a:ext cx="1" cy="6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674" y="462"/>
              <a:ext cx="5" cy="69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>
              <a:off x="2286" y="462"/>
              <a:ext cx="1" cy="3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2286" y="462"/>
              <a:ext cx="5" cy="3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2786" y="462"/>
              <a:ext cx="1" cy="3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2786" y="462"/>
              <a:ext cx="4" cy="37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189" y="1350"/>
              <a:ext cx="39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189" y="1350"/>
              <a:ext cx="3980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4164" y="1158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4164" y="1158"/>
              <a:ext cx="5" cy="192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189" y="1570"/>
              <a:ext cx="210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189" y="1570"/>
              <a:ext cx="2102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184" y="1350"/>
              <a:ext cx="1" cy="4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184" y="1350"/>
              <a:ext cx="5" cy="44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189" y="1790"/>
              <a:ext cx="39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189" y="1790"/>
              <a:ext cx="3980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4164" y="1355"/>
              <a:ext cx="1" cy="4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4164" y="1355"/>
              <a:ext cx="5" cy="4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>
              <a:off x="674" y="1355"/>
              <a:ext cx="1" cy="4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674" y="1355"/>
              <a:ext cx="5" cy="4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>
              <a:off x="2286" y="1355"/>
              <a:ext cx="1" cy="4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286" y="1355"/>
              <a:ext cx="5" cy="4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2786" y="1355"/>
              <a:ext cx="1" cy="4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786" y="1355"/>
              <a:ext cx="4" cy="4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>
              <a:off x="184" y="1795"/>
              <a:ext cx="1" cy="18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184" y="1795"/>
              <a:ext cx="5" cy="188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674" y="197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674" y="1978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2286" y="197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2286" y="1978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>
              <a:off x="2786" y="197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786" y="1978"/>
              <a:ext cx="4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>
              <a:off x="4164" y="1795"/>
              <a:ext cx="1" cy="18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4164" y="1795"/>
              <a:ext cx="5" cy="188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>
              <a:off x="184" y="274"/>
              <a:ext cx="398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184" y="274"/>
              <a:ext cx="3990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6" name="Line 82"/>
            <p:cNvSpPr>
              <a:spLocks noChangeShapeType="1"/>
            </p:cNvSpPr>
            <p:nvPr/>
          </p:nvSpPr>
          <p:spPr bwMode="auto">
            <a:xfrm>
              <a:off x="4169" y="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4169" y="457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8" name="Line 84"/>
            <p:cNvSpPr>
              <a:spLocks noChangeShapeType="1"/>
            </p:cNvSpPr>
            <p:nvPr/>
          </p:nvSpPr>
          <p:spPr bwMode="auto">
            <a:xfrm>
              <a:off x="4169" y="5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4169" y="595"/>
              <a:ext cx="5" cy="4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4169" y="8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4169" y="828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2" name="Line 88"/>
            <p:cNvSpPr>
              <a:spLocks noChangeShapeType="1"/>
            </p:cNvSpPr>
            <p:nvPr/>
          </p:nvSpPr>
          <p:spPr bwMode="auto">
            <a:xfrm>
              <a:off x="4169" y="11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4169" y="1154"/>
              <a:ext cx="5" cy="4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>
              <a:off x="4169" y="13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4169" y="1350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6" name="Line 92"/>
            <p:cNvSpPr>
              <a:spLocks noChangeShapeType="1"/>
            </p:cNvSpPr>
            <p:nvPr/>
          </p:nvSpPr>
          <p:spPr bwMode="auto">
            <a:xfrm>
              <a:off x="4169" y="157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4169" y="1570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8" name="Line 94"/>
            <p:cNvSpPr>
              <a:spLocks noChangeShapeType="1"/>
            </p:cNvSpPr>
            <p:nvPr/>
          </p:nvSpPr>
          <p:spPr bwMode="auto">
            <a:xfrm>
              <a:off x="4169" y="17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4169" y="1790"/>
              <a:ext cx="5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20" name="Line 96"/>
            <p:cNvSpPr>
              <a:spLocks noChangeShapeType="1"/>
            </p:cNvSpPr>
            <p:nvPr/>
          </p:nvSpPr>
          <p:spPr bwMode="auto">
            <a:xfrm>
              <a:off x="184" y="1973"/>
              <a:ext cx="3985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84" y="1973"/>
              <a:ext cx="3990" cy="5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204" name="正方形/長方形 203"/>
          <p:cNvSpPr/>
          <p:nvPr/>
        </p:nvSpPr>
        <p:spPr>
          <a:xfrm>
            <a:off x="1166315" y="9002677"/>
            <a:ext cx="4960372" cy="46728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5" name="正方形/長方形 204"/>
          <p:cNvSpPr/>
          <p:nvPr/>
        </p:nvSpPr>
        <p:spPr>
          <a:xfrm>
            <a:off x="1170122" y="8988258"/>
            <a:ext cx="936562" cy="246221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2221642" y="8992735"/>
            <a:ext cx="1410100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3465932" y="9005737"/>
            <a:ext cx="1877093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（開催：ことばの森）</a:t>
            </a:r>
          </a:p>
        </p:txBody>
      </p:sp>
      <p:sp>
        <p:nvSpPr>
          <p:cNvPr id="208" name="正方形/長方形 207"/>
          <p:cNvSpPr/>
          <p:nvPr/>
        </p:nvSpPr>
        <p:spPr>
          <a:xfrm>
            <a:off x="1229794" y="8984434"/>
            <a:ext cx="936562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2236517" y="9244641"/>
            <a:ext cx="1410100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3476587" y="9263455"/>
            <a:ext cx="2472257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（開催：グリムの会）</a:t>
            </a:r>
          </a:p>
        </p:txBody>
      </p:sp>
      <p:sp>
        <p:nvSpPr>
          <p:cNvPr id="166" name="正方形/長方形 165"/>
          <p:cNvSpPr/>
          <p:nvPr/>
        </p:nvSpPr>
        <p:spPr>
          <a:xfrm>
            <a:off x="1162003" y="4985471"/>
            <a:ext cx="4974666" cy="2901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541" y="4984510"/>
            <a:ext cx="966280" cy="377985"/>
          </a:xfrm>
          <a:prstGeom prst="rect">
            <a:avLst/>
          </a:prstGeom>
        </p:spPr>
      </p:pic>
      <p:sp>
        <p:nvSpPr>
          <p:cNvPr id="169" name="正方形/長方形 168"/>
          <p:cNvSpPr/>
          <p:nvPr/>
        </p:nvSpPr>
        <p:spPr>
          <a:xfrm>
            <a:off x="2252699" y="5021095"/>
            <a:ext cx="1426595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第４土曜日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3445836" y="5012918"/>
            <a:ext cx="1877093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（開催：たんぽぽ）</a:t>
            </a:r>
          </a:p>
        </p:txBody>
      </p:sp>
      <p:sp>
        <p:nvSpPr>
          <p:cNvPr id="176" name="正方形/長方形 175"/>
          <p:cNvSpPr/>
          <p:nvPr/>
        </p:nvSpPr>
        <p:spPr>
          <a:xfrm>
            <a:off x="1166313" y="6741924"/>
            <a:ext cx="4960373" cy="2641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8" name="正方形/長方形 177"/>
          <p:cNvSpPr/>
          <p:nvPr/>
        </p:nvSpPr>
        <p:spPr>
          <a:xfrm>
            <a:off x="1161498" y="6761053"/>
            <a:ext cx="942027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奇数月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2053332" y="6780183"/>
            <a:ext cx="1349449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土曜日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0" name="正方形/長方形 179"/>
          <p:cNvSpPr/>
          <p:nvPr/>
        </p:nvSpPr>
        <p:spPr>
          <a:xfrm>
            <a:off x="3238041" y="6815431"/>
            <a:ext cx="2888645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（開催：ことばの森）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endParaRPr lang="ja-JP" altLang="en-US" sz="11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1173340" y="8774143"/>
            <a:ext cx="1389100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幼児から</a:t>
            </a:r>
          </a:p>
        </p:txBody>
      </p:sp>
      <p:sp>
        <p:nvSpPr>
          <p:cNvPr id="182" name="正方形/長方形 181"/>
          <p:cNvSpPr/>
          <p:nvPr/>
        </p:nvSpPr>
        <p:spPr>
          <a:xfrm>
            <a:off x="2540615" y="8765077"/>
            <a:ext cx="1885914" cy="30777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14:30</a:t>
            </a:r>
            <a:r>
              <a:rPr lang="ja-JP" altLang="en-US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4245494" y="8770709"/>
            <a:ext cx="2025587" cy="276999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2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（おはなしスペース）</a:t>
            </a:r>
          </a:p>
        </p:txBody>
      </p:sp>
    </p:spTree>
    <p:extLst>
      <p:ext uri="{BB962C8B-B14F-4D97-AF65-F5344CB8AC3E}">
        <p14:creationId xmlns:p14="http://schemas.microsoft.com/office/powerpoint/2010/main" val="219933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4465</TotalTime>
  <Words>625</Words>
  <Application>Microsoft Office PowerPoint</Application>
  <PresentationFormat>A4 210 x 297 mm</PresentationFormat>
  <Paragraphs>105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kouhou</dc:creator>
  <cp:lastModifiedBy>田原 麻子</cp:lastModifiedBy>
  <cp:revision>336</cp:revision>
  <cp:lastPrinted>2023-08-26T01:35:32Z</cp:lastPrinted>
  <dcterms:created xsi:type="dcterms:W3CDTF">2014-10-20T06:45:00Z</dcterms:created>
  <dcterms:modified xsi:type="dcterms:W3CDTF">2023-08-26T01:38:12Z</dcterms:modified>
</cp:coreProperties>
</file>