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EFCE4"/>
    <a:srgbClr val="33CC33"/>
    <a:srgbClr val="66FF33"/>
    <a:srgbClr val="C7F1FF"/>
    <a:srgbClr val="E46C0A"/>
    <a:srgbClr val="6699FF"/>
    <a:srgbClr val="1F4E79"/>
    <a:srgbClr val="0000FF"/>
    <a:srgbClr val="008000"/>
    <a:srgbClr val="D98D4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2" autoAdjust="0"/>
  </p:normalViewPr>
  <p:slideViewPr>
    <p:cSldViewPr snapToGrid="0" showGuides="1">
      <p:cViewPr varScale="1">
        <p:scale>
          <a:sx n="67" d="100"/>
          <a:sy n="67" d="100"/>
        </p:scale>
        <p:origin x="-444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5062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66029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9943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91438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20151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43722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67806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8404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4870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8465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17821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A24E-F43A-4A00-9739-B64012A1E171}" type="datetimeFigureOut">
              <a:rPr kumimoji="1" lang="ja-JP" altLang="en-US" smtClean="0"/>
              <a:pPr/>
              <a:t>2016/3/1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44698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グループ化 37"/>
          <p:cNvGrpSpPr/>
          <p:nvPr/>
        </p:nvGrpSpPr>
        <p:grpSpPr>
          <a:xfrm>
            <a:off x="-443345" y="-166256"/>
            <a:ext cx="14141638" cy="7493417"/>
            <a:chOff x="-314370" y="-237744"/>
            <a:chExt cx="9812621" cy="10808208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-314370" y="-237744"/>
              <a:ext cx="9812621" cy="10808208"/>
              <a:chOff x="-313944" y="-237744"/>
              <a:chExt cx="9799319" cy="10808208"/>
            </a:xfrm>
          </p:grpSpPr>
          <p:sp>
            <p:nvSpPr>
              <p:cNvPr id="44" name="正方形/長方形 43"/>
              <p:cNvSpPr/>
              <p:nvPr/>
            </p:nvSpPr>
            <p:spPr>
              <a:xfrm>
                <a:off x="8213148" y="157393"/>
                <a:ext cx="1272227" cy="15624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246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5" name="直線コネクタ 44"/>
              <p:cNvCxnSpPr/>
              <p:nvPr/>
            </p:nvCxnSpPr>
            <p:spPr>
              <a:xfrm>
                <a:off x="-85344" y="3304032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>
                <a:off x="-91440" y="6605232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 flipH="1">
                <a:off x="182880" y="-146304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flipH="1">
                <a:off x="6669024" y="-237744"/>
                <a:ext cx="0" cy="1080820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 flipH="1">
                <a:off x="2346537" y="-137160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 flipH="1">
                <a:off x="4503794" y="0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/>
              <p:cNvCxnSpPr/>
              <p:nvPr/>
            </p:nvCxnSpPr>
            <p:spPr>
              <a:xfrm flipH="1">
                <a:off x="-91440" y="182880"/>
                <a:ext cx="6949440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 flipH="1">
                <a:off x="-45720" y="9726000"/>
                <a:ext cx="6949440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>
                <a:off x="-91440" y="3394248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>
                <a:off x="-176784" y="6515016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-176784" y="8167632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>
                <a:off x="-313944" y="1741248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 flipH="1">
                <a:off x="5584036" y="-146304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 flipH="1">
                <a:off x="1263765" y="-137160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39"/>
            <p:cNvCxnSpPr/>
            <p:nvPr/>
          </p:nvCxnSpPr>
          <p:spPr>
            <a:xfrm>
              <a:off x="-51885" y="9906000"/>
              <a:ext cx="7325129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V="1">
              <a:off x="6867309" y="-137160"/>
              <a:ext cx="0" cy="10171176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-51885" y="-12526"/>
              <a:ext cx="7233565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-12526" y="-137160"/>
              <a:ext cx="0" cy="1018032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角丸四角形 59"/>
          <p:cNvSpPr/>
          <p:nvPr/>
        </p:nvSpPr>
        <p:spPr>
          <a:xfrm>
            <a:off x="3713970" y="1885950"/>
            <a:ext cx="6192030" cy="1971675"/>
          </a:xfrm>
          <a:prstGeom prst="roundRect">
            <a:avLst>
              <a:gd name="adj" fmla="val 5876"/>
            </a:avLst>
          </a:prstGeom>
          <a:solidFill>
            <a:schemeClr val="bg1"/>
          </a:solidFill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3160980" y="-12880"/>
            <a:ext cx="6982753" cy="467455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0" y="0"/>
            <a:ext cx="3169317" cy="7013942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3898604" y="-65870"/>
            <a:ext cx="5434256" cy="523220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dist"/>
            <a:r>
              <a:rPr lang="ja-JP" altLang="en-US" sz="1400" cap="none" spc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国民健康</a:t>
            </a:r>
            <a:r>
              <a:rPr lang="ja-JP" altLang="en-US" sz="140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保険</a:t>
            </a:r>
            <a:r>
              <a:rPr lang="ja-JP" altLang="en-US" sz="1400" cap="none" spc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の</a:t>
            </a:r>
            <a:r>
              <a:rPr lang="ja-JP" altLang="en-US" sz="1400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加入の</a:t>
            </a:r>
            <a:r>
              <a:rPr lang="en-US" altLang="ja-JP" sz="2800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40</a:t>
            </a:r>
            <a:r>
              <a:rPr lang="ja-JP" altLang="en-US" sz="1400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歳以上のみなさん！</a:t>
            </a:r>
            <a:endParaRPr lang="ja-JP" altLang="en-US" sz="1400" cap="none" spc="0" dirty="0">
              <a:ln w="10160">
                <a:noFill/>
                <a:prstDash val="solid"/>
              </a:ln>
              <a:solidFill>
                <a:schemeClr val="bg1"/>
              </a:solidFill>
              <a:latin typeface="HGS明朝E" panose="02020900000000000000" pitchFamily="18" charset="-128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109852" y="0"/>
            <a:ext cx="861774" cy="4086225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2200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「自分は大丈夫！」</a:t>
            </a:r>
            <a:endParaRPr lang="en-US" altLang="ja-JP" sz="2200" cap="none" spc="0" dirty="0" smtClean="0">
              <a:ln w="10160">
                <a:noFill/>
                <a:prstDash val="solid"/>
              </a:ln>
              <a:solidFill>
                <a:schemeClr val="bg1"/>
              </a:solidFill>
              <a:latin typeface="HGS明朝E" panose="02020900000000000000" pitchFamily="18" charset="-128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lang="ja-JP" altLang="en-US" sz="2200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　　自信を持って言えますか？</a:t>
            </a:r>
            <a:endParaRPr lang="ja-JP" altLang="en-US" sz="2200" cap="none" spc="0" dirty="0">
              <a:ln w="10160">
                <a:noFill/>
                <a:prstDash val="solid"/>
              </a:ln>
              <a:solidFill>
                <a:schemeClr val="bg1"/>
              </a:solidFill>
              <a:latin typeface="HGS明朝E" panose="02020900000000000000" pitchFamily="18" charset="-128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3519792" y="468756"/>
            <a:ext cx="6305718" cy="584775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dist"/>
            <a:r>
              <a:rPr lang="ja-JP" altLang="en-US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さあ！</a:t>
            </a:r>
            <a:r>
              <a:rPr lang="ja-JP" altLang="en-US" sz="32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特定健診</a:t>
            </a:r>
            <a:r>
              <a:rPr lang="ja-JP" altLang="en-US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を受けましょう。</a:t>
            </a:r>
            <a:endParaRPr lang="ja-JP" altLang="en-US" b="1" cap="none" spc="0" dirty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06922" y="4070176"/>
            <a:ext cx="2862418" cy="315471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dist"/>
            <a:r>
              <a:rPr lang="ja-JP" altLang="en-US" sz="1450" b="1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450" b="1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450" b="1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年度特定健診のお知らせ</a:t>
            </a:r>
            <a:endParaRPr lang="ja-JP" altLang="en-US" sz="1450" b="1" cap="none" spc="0" dirty="0">
              <a:ln w="10160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181774" y="4338370"/>
            <a:ext cx="2867959" cy="90119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178348" y="4330973"/>
            <a:ext cx="2862418" cy="1015663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b="1" cap="none" spc="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特定健診問合せ</a:t>
            </a:r>
            <a:endParaRPr lang="en-US" altLang="ja-JP" sz="1200" b="1" cap="none" spc="0" dirty="0" smtClean="0">
              <a:ln w="1016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b="1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宇部市保険年金課保険管理係</a:t>
            </a:r>
            <a:endParaRPr lang="en-US" altLang="ja-JP" sz="1600" b="1" dirty="0" smtClean="0">
              <a:ln w="1016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1200" b="1" cap="none" spc="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200" b="1" cap="none" spc="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０８３６－３４－８３３８</a:t>
            </a:r>
            <a:endParaRPr lang="ja-JP" altLang="en-US" sz="1200" b="1" cap="none" spc="0" dirty="0">
              <a:ln w="1016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4642609" y="1949255"/>
            <a:ext cx="2538118" cy="252082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歳以上の宇部市国民健康保険加入者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4656896" y="2246044"/>
            <a:ext cx="2743059" cy="261610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日～平成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０日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3777410" y="2251075"/>
            <a:ext cx="721646" cy="252082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受診期間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642609" y="2501841"/>
            <a:ext cx="4110421" cy="938719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問診、身体測定、血圧測定、尿検査（糖・蛋白）、心電図、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血液検査（脂質、肝機能、血糖</a:t>
            </a:r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、貧血、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腎機能）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血糖・・・ヘモグロビン</a:t>
            </a:r>
            <a:r>
              <a:rPr lang="en-US" altLang="ja-JP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A1c</a:t>
            </a:r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全員実施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医師による選択で眼底検査</a:t>
            </a:r>
            <a:endParaRPr lang="en-US" altLang="ja-JP" sz="1100" b="1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3777409" y="2578705"/>
            <a:ext cx="721646" cy="252082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検査項目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839326" y="3233949"/>
            <a:ext cx="2760543" cy="252082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受診券、質問票、国民健康保険被保険者証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3805985" y="3224692"/>
            <a:ext cx="993499" cy="252082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持参するもの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3858760" y="2231195"/>
            <a:ext cx="627515" cy="2262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3858759" y="3233115"/>
            <a:ext cx="927554" cy="18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3805983" y="3553830"/>
            <a:ext cx="721646" cy="252082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受診予約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3858758" y="3540304"/>
            <a:ext cx="641805" cy="2173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3557656" y="1277608"/>
            <a:ext cx="3705843" cy="60016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年度の特定健診の受診券をお届けします。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受診される方は、下記内容を確認して、指定医療機関（裏面記載）または、総合集団健診で受診してください。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3547363" y="946700"/>
            <a:ext cx="6207519" cy="415193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r>
              <a:rPr lang="ja-JP" altLang="en-US" sz="10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特定健診は、メタボリックシンドローム（内臓脂肪症候群）に着目した健診で必要に応じ保健指導を実施しています。</a:t>
            </a:r>
            <a:endParaRPr lang="en-US" altLang="ja-JP" sz="1000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4604457" y="3559441"/>
            <a:ext cx="2896470" cy="252082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事前に受診する医療機関で予約して</a:t>
            </a:r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8624880" y="2858804"/>
            <a:ext cx="1281120" cy="369332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en-US" altLang="ja-JP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年齢は</a:t>
            </a:r>
            <a:endParaRPr lang="en-US" altLang="ja-JP" sz="900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日時点</a:t>
            </a:r>
            <a:endParaRPr lang="en-US" altLang="ja-JP" sz="1400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円/楕円 88"/>
          <p:cNvSpPr/>
          <p:nvPr/>
        </p:nvSpPr>
        <p:spPr>
          <a:xfrm>
            <a:off x="7265355" y="1200153"/>
            <a:ext cx="1207133" cy="11001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フリーフォーム 89"/>
          <p:cNvSpPr/>
          <p:nvPr/>
        </p:nvSpPr>
        <p:spPr>
          <a:xfrm rot="1577008" flipH="1">
            <a:off x="7446262" y="2187778"/>
            <a:ext cx="217750" cy="320147"/>
          </a:xfrm>
          <a:custGeom>
            <a:avLst/>
            <a:gdLst>
              <a:gd name="connsiteX0" fmla="*/ 0 w 378347"/>
              <a:gd name="connsiteY0" fmla="*/ 38100 h 390002"/>
              <a:gd name="connsiteX1" fmla="*/ 91440 w 378347"/>
              <a:gd name="connsiteY1" fmla="*/ 236220 h 390002"/>
              <a:gd name="connsiteX2" fmla="*/ 373380 w 378347"/>
              <a:gd name="connsiteY2" fmla="*/ 388620 h 390002"/>
              <a:gd name="connsiteX3" fmla="*/ 266700 w 378347"/>
              <a:gd name="connsiteY3" fmla="*/ 304800 h 390002"/>
              <a:gd name="connsiteX4" fmla="*/ 205740 w 378347"/>
              <a:gd name="connsiteY4" fmla="*/ 190500 h 390002"/>
              <a:gd name="connsiteX5" fmla="*/ 243840 w 378347"/>
              <a:gd name="connsiteY5" fmla="*/ 0 h 39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8347" h="390002">
                <a:moveTo>
                  <a:pt x="0" y="38100"/>
                </a:moveTo>
                <a:cubicBezTo>
                  <a:pt x="14605" y="107950"/>
                  <a:pt x="29210" y="177800"/>
                  <a:pt x="91440" y="236220"/>
                </a:cubicBezTo>
                <a:cubicBezTo>
                  <a:pt x="153670" y="294640"/>
                  <a:pt x="344170" y="377190"/>
                  <a:pt x="373380" y="388620"/>
                </a:cubicBezTo>
                <a:cubicBezTo>
                  <a:pt x="402590" y="400050"/>
                  <a:pt x="294640" y="337820"/>
                  <a:pt x="266700" y="304800"/>
                </a:cubicBezTo>
                <a:cubicBezTo>
                  <a:pt x="238760" y="271780"/>
                  <a:pt x="209550" y="241300"/>
                  <a:pt x="205740" y="190500"/>
                </a:cubicBezTo>
                <a:cubicBezTo>
                  <a:pt x="201930" y="139700"/>
                  <a:pt x="222885" y="69850"/>
                  <a:pt x="243840" y="0"/>
                </a:cubicBezTo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 rot="765566">
            <a:off x="7308401" y="1287922"/>
            <a:ext cx="1146468" cy="830997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pPr algn="ctr"/>
            <a:r>
              <a:rPr lang="ja-JP" altLang="en-US" sz="14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なんと</a:t>
            </a:r>
            <a:endParaRPr lang="en-US" altLang="ja-JP" sz="14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健診費用</a:t>
            </a:r>
            <a:endParaRPr lang="en-US" altLang="ja-JP" sz="14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4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endParaRPr lang="ja-JP" altLang="en-US" sz="1400" b="1" cap="none" spc="0" dirty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 useBgFill="1">
        <p:nvSpPr>
          <p:cNvPr id="92" name="正方形/長方形 91"/>
          <p:cNvSpPr/>
          <p:nvPr/>
        </p:nvSpPr>
        <p:spPr>
          <a:xfrm>
            <a:off x="8504339" y="1516431"/>
            <a:ext cx="1215924" cy="1393864"/>
          </a:xfrm>
          <a:prstGeom prst="rect">
            <a:avLst/>
          </a:prstGeom>
        </p:spPr>
        <p:txBody>
          <a:bodyPr vert="horz" wrap="none" lIns="91440" tIns="45720" rIns="91440" bIns="45720">
            <a:spAutoFit/>
          </a:bodyPr>
          <a:lstStyle/>
          <a:p>
            <a:r>
              <a:rPr lang="en-US" altLang="ja-JP" sz="16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12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歳・</a:t>
            </a:r>
            <a:r>
              <a:rPr lang="en-US" altLang="ja-JP" sz="16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lang="ja-JP" altLang="en-US" sz="12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endParaRPr lang="en-US" altLang="ja-JP" sz="12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b="1" dirty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12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歳・</a:t>
            </a:r>
            <a:r>
              <a:rPr lang="en-US" altLang="ja-JP" sz="16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</a:t>
            </a:r>
            <a:r>
              <a:rPr lang="ja-JP" altLang="en-US" sz="12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endParaRPr lang="en-US" altLang="ja-JP" sz="1200" b="1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b="1" cap="none" spc="0" dirty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12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歳・</a:t>
            </a:r>
            <a:r>
              <a:rPr lang="en-US" altLang="ja-JP" sz="16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sz="12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endParaRPr lang="en-US" altLang="ja-JP" sz="12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b="1" dirty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lang="ja-JP" altLang="en-US" sz="12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歳の人は、</a:t>
            </a:r>
            <a:endParaRPr lang="en-US" altLang="ja-JP" sz="1200" b="1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r>
              <a:rPr lang="ja-JP" altLang="en-US" sz="12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sz="24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8459473" y="1219231"/>
            <a:ext cx="869929" cy="296567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pPr algn="ctr"/>
            <a:r>
              <a:rPr lang="ja-JP" altLang="en-US" sz="14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しかも、</a:t>
            </a:r>
            <a:endParaRPr lang="ja-JP" altLang="en-US" sz="1400" b="1" cap="none" spc="0" dirty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242889" y="5272089"/>
            <a:ext cx="2857500" cy="307777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r>
              <a:rPr lang="en-US" altLang="ja-JP" sz="1400" b="1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b="1" cap="none" spc="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がん検診も同時に受診できます</a:t>
            </a:r>
            <a:endParaRPr lang="en-US" altLang="ja-JP" sz="1400" b="1" cap="none" spc="0" dirty="0" smtClean="0">
              <a:ln w="10160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8594966" y="3186375"/>
            <a:ext cx="1311034" cy="507831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r>
              <a:rPr lang="en-US" altLang="ja-JP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受診券に「特定健診無料」と記載されています。</a:t>
            </a:r>
            <a:endParaRPr lang="en-US" altLang="ja-JP" sz="1400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角丸四角形 124"/>
          <p:cNvSpPr/>
          <p:nvPr/>
        </p:nvSpPr>
        <p:spPr>
          <a:xfrm>
            <a:off x="205586" y="5543549"/>
            <a:ext cx="2867959" cy="11430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314324" y="5463138"/>
            <a:ext cx="2807403" cy="1234953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b="1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がん検診</a:t>
            </a:r>
            <a:r>
              <a:rPr lang="ja-JP" altLang="en-US" sz="1200" b="1" cap="none" spc="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問合せ</a:t>
            </a:r>
            <a:endParaRPr lang="en-US" altLang="ja-JP" sz="1200" b="1" cap="none" spc="0" dirty="0" smtClean="0">
              <a:ln w="1016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950" b="1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お手元に受診券がない場合はお問合せください</a:t>
            </a:r>
            <a:endParaRPr lang="en-US" altLang="ja-JP" sz="950" b="1" dirty="0" smtClean="0">
              <a:ln w="1016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b="1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宇部市保健センター</a:t>
            </a:r>
            <a:endParaRPr lang="en-US" altLang="ja-JP" sz="1600" b="1" dirty="0" smtClean="0">
              <a:ln w="1016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1200" b="1" cap="none" spc="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200" b="1" cap="none" spc="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０８３６－３１－１７７７</a:t>
            </a:r>
            <a:endParaRPr lang="ja-JP" altLang="en-US" sz="1200" b="1" cap="none" spc="0" dirty="0">
              <a:ln w="1016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28" name="グループ化 127"/>
          <p:cNvGrpSpPr/>
          <p:nvPr/>
        </p:nvGrpSpPr>
        <p:grpSpPr>
          <a:xfrm>
            <a:off x="2886075" y="-2228848"/>
            <a:ext cx="6401947" cy="7571708"/>
            <a:chOff x="0" y="0"/>
            <a:chExt cx="6401947" cy="7571708"/>
          </a:xfrm>
        </p:grpSpPr>
        <p:sp>
          <p:nvSpPr>
            <p:cNvPr id="129" name="AutoShape 116"/>
            <p:cNvSpPr>
              <a:spLocks noChangeArrowheads="1"/>
            </p:cNvSpPr>
            <p:nvPr/>
          </p:nvSpPr>
          <p:spPr bwMode="auto">
            <a:xfrm>
              <a:off x="0" y="0"/>
              <a:ext cx="21" cy="35"/>
            </a:xfrm>
            <a:prstGeom prst="wedgeRoundRectCallout">
              <a:avLst>
                <a:gd name="adj1" fmla="val -99002"/>
                <a:gd name="adj2" fmla="val -19186"/>
                <a:gd name="adj3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0" tIns="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ja-JP" altLang="en-US" sz="1100" b="0" i="0" u="none" strike="noStrike" baseline="0" dirty="0">
                  <a:solidFill>
                    <a:srgbClr val="000000"/>
                  </a:solidFill>
                  <a:latin typeface="ＭＳ Ｐゴシック"/>
                  <a:ea typeface="ＭＳ Ｐゴシック"/>
                </a:rPr>
                <a:t>託児</a:t>
              </a:r>
            </a:p>
          </p:txBody>
        </p:sp>
        <p:pic>
          <p:nvPicPr>
            <p:cNvPr id="130" name="Picture 11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04996" y="7019258"/>
              <a:ext cx="496951" cy="552450"/>
            </a:xfrm>
            <a:prstGeom prst="rect">
              <a:avLst/>
            </a:prstGeom>
            <a:noFill/>
            <a:ln w="1">
              <a:noFill/>
              <a:miter lim="800000"/>
              <a:headEnd/>
              <a:tailEnd/>
            </a:ln>
          </p:spPr>
        </p:pic>
      </p:grpSp>
      <p:graphicFrame>
        <p:nvGraphicFramePr>
          <p:cNvPr id="131" name="表 130"/>
          <p:cNvGraphicFramePr>
            <a:graphicFrameLocks noGrp="1"/>
          </p:cNvGraphicFramePr>
          <p:nvPr/>
        </p:nvGraphicFramePr>
        <p:xfrm>
          <a:off x="3186103" y="3753459"/>
          <a:ext cx="6705600" cy="3094385"/>
        </p:xfrm>
        <a:graphic>
          <a:graphicData uri="http://schemas.openxmlformats.org/drawingml/2006/table">
            <a:tbl>
              <a:tblPr/>
              <a:tblGrid>
                <a:gridCol w="252877"/>
                <a:gridCol w="1383557"/>
                <a:gridCol w="1543421"/>
                <a:gridCol w="933029"/>
                <a:gridCol w="1151026"/>
                <a:gridCol w="1441690"/>
              </a:tblGrid>
              <a:tr h="373663">
                <a:tc gridSpan="6">
                  <a:txBody>
                    <a:bodyPr/>
                    <a:lstStyle/>
                    <a:p>
                      <a:pPr algn="l" fontAlgn="ctr"/>
                      <a:endParaRPr lang="en-US" altLang="ja-JP" sz="1300" b="1" i="0" u="none" strike="noStrike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 fontAlgn="ctr"/>
                      <a:endParaRPr lang="ja-JP" altLang="en-US" sz="1300" b="1" i="0" u="none" strike="noStrike" dirty="0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3251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日時</a:t>
                      </a:r>
                      <a:br>
                        <a:rPr lang="zh-TW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：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00</a:t>
                      </a:r>
                      <a:r>
                        <a:rPr lang="zh-TW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12</a:t>
                      </a:r>
                      <a:r>
                        <a:rPr lang="zh-TW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：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00</a:t>
                      </a:r>
                      <a:endParaRPr lang="zh-TW" altLang="en-US" sz="900" b="0" i="0" u="none" strike="noStrike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会場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女性限定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予約開始日</a:t>
                      </a:r>
                      <a:br>
                        <a:rPr lang="zh-TW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8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：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30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endParaRPr lang="zh-TW" altLang="en-US" sz="900" b="0" i="0" u="none" strike="noStrike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女性限定日について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宇部市保健センター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 4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6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（水）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6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18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女性限定日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11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（水）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6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（金）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7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30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楠保健センター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just" fontAlgn="t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lang="ja-JP" altLang="en-US" sz="95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◎女性限定日には託児を</a:t>
                      </a:r>
                      <a:r>
                        <a:rPr lang="ja-JP" altLang="en-US" sz="95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ご利用できます。</a:t>
                      </a:r>
                      <a:r>
                        <a:rPr lang="ja-JP" altLang="en-US" sz="95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lang="ja-JP" altLang="en-US" sz="95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lang="ja-JP" altLang="en-US" sz="95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◎託児は予約制になっておりますので、総合集団健診の申込と併せてお申し込みください。</a:t>
                      </a:r>
                      <a:br>
                        <a:rPr lang="ja-JP" altLang="en-US" sz="95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endParaRPr lang="ja-JP" altLang="en-US" sz="950" b="0" i="0" u="none" strike="noStrike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宇部市保健センター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女性限定日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8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8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（水）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25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（日）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厚南市民センター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29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宇部市保健センター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14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（水）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11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5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女性限定日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8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（月）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11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19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12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女性限定日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E8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11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9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（水）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135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12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</a:t>
                      </a:r>
                      <a:r>
                        <a:rPr lang="en-US" altLang="ja-JP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17</a:t>
                      </a:r>
                      <a:r>
                        <a:rPr lang="ja-JP" altLang="en-US" sz="9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</a:t>
                      </a:r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（土）</a:t>
                      </a:r>
                    </a:p>
                  </a:txBody>
                  <a:tcPr marL="0" marR="154513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0" name="表 99"/>
          <p:cNvGraphicFramePr>
            <a:graphicFrameLocks noGrp="1"/>
          </p:cNvGraphicFramePr>
          <p:nvPr/>
        </p:nvGraphicFramePr>
        <p:xfrm>
          <a:off x="3486150" y="3957637"/>
          <a:ext cx="6683376" cy="568114"/>
        </p:xfrm>
        <a:graphic>
          <a:graphicData uri="http://schemas.openxmlformats.org/drawingml/2006/table">
            <a:tbl>
              <a:tblPr/>
              <a:tblGrid>
                <a:gridCol w="6683376"/>
              </a:tblGrid>
              <a:tr h="5681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総合</a:t>
                      </a:r>
                      <a:r>
                        <a:rPr lang="ja-JP" altLang="en-US" sz="1100" b="0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集団健診</a:t>
                      </a:r>
                      <a:r>
                        <a:rPr lang="ja-JP" altLang="en-US" sz="11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日程</a:t>
                      </a:r>
                      <a:r>
                        <a:rPr lang="ja-JP" altLang="en-US" sz="10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（予約が必要です。予約先：宇部市保健センター　</a:t>
                      </a:r>
                      <a:r>
                        <a:rPr lang="en-US" altLang="ja-JP" sz="10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TEL 0836-31-1777</a:t>
                      </a:r>
                      <a:r>
                        <a:rPr lang="ja-JP" altLang="en-US" sz="1000" b="0" i="0" u="none" strike="noStrike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）</a:t>
                      </a:r>
                      <a:r>
                        <a:rPr lang="ja-JP" altLang="en-US" sz="1000" b="1" i="0" u="none" strike="noStrike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r>
                        <a:rPr lang="ja-JP" altLang="en-US" sz="1300" b="1" i="0" u="none" strike="noStrike" dirty="0">
                          <a:latin typeface="ＭＳ Ｐゴシック"/>
                        </a:rPr>
                        <a:t/>
                      </a:r>
                      <a:br>
                        <a:rPr lang="ja-JP" altLang="en-US" sz="1300" b="1" i="0" u="none" strike="noStrike" dirty="0">
                          <a:latin typeface="ＭＳ Ｐゴシック"/>
                        </a:rPr>
                      </a:br>
                      <a:r>
                        <a:rPr lang="ja-JP" altLang="en-US" sz="1300" b="1" i="0" u="none" strike="noStrike" dirty="0">
                          <a:latin typeface="ＭＳ Ｐゴシック"/>
                        </a:rPr>
                        <a:t/>
                      </a:r>
                      <a:br>
                        <a:rPr lang="ja-JP" altLang="en-US" sz="1300" b="1" i="0" u="none" strike="noStrike" dirty="0">
                          <a:latin typeface="ＭＳ Ｐゴシック"/>
                        </a:rPr>
                      </a:br>
                      <a:endParaRPr lang="ja-JP" altLang="en-US" sz="1300" b="1" i="0" u="none" strike="noStrike" dirty="0"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14690" name="Picture 2" descr="★はつらつポイントポイントなし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8113" y="3074936"/>
            <a:ext cx="771524" cy="738236"/>
          </a:xfrm>
          <a:prstGeom prst="rect">
            <a:avLst/>
          </a:prstGeom>
          <a:noFill/>
        </p:spPr>
      </p:pic>
      <p:sp>
        <p:nvSpPr>
          <p:cNvPr id="87" name="正方形/長方形 86"/>
          <p:cNvSpPr/>
          <p:nvPr/>
        </p:nvSpPr>
        <p:spPr>
          <a:xfrm>
            <a:off x="3787320" y="1968572"/>
            <a:ext cx="718182" cy="252082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dist"/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対象者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3844471" y="1947338"/>
            <a:ext cx="641804" cy="2243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3853998" y="2569332"/>
            <a:ext cx="617990" cy="2167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AutoShape 116"/>
          <p:cNvSpPr>
            <a:spLocks noChangeArrowheads="1"/>
          </p:cNvSpPr>
          <p:nvPr/>
        </p:nvSpPr>
        <p:spPr bwMode="auto">
          <a:xfrm>
            <a:off x="9401367" y="4779110"/>
            <a:ext cx="214122" cy="392965"/>
          </a:xfrm>
          <a:prstGeom prst="wedgeRoundRectCallout">
            <a:avLst>
              <a:gd name="adj1" fmla="val -99002"/>
              <a:gd name="adj2" fmla="val -1918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0" tIns="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000" i="0" u="none" strike="noStrike" baseline="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託児</a:t>
            </a:r>
          </a:p>
        </p:txBody>
      </p:sp>
    </p:spTree>
    <p:extLst>
      <p:ext uri="{BB962C8B-B14F-4D97-AF65-F5344CB8AC3E}">
        <p14:creationId xmlns="" xmlns:p14="http://schemas.microsoft.com/office/powerpoint/2010/main" val="17027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3284</TotalTime>
  <Words>481</Words>
  <Application>Microsoft Office PowerPoint</Application>
  <PresentationFormat>A4 210 x 297 mm</PresentationFormat>
  <Paragraphs>85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kouhou</dc:creator>
  <cp:lastModifiedBy>3659</cp:lastModifiedBy>
  <cp:revision>304</cp:revision>
  <cp:lastPrinted>2015-08-12T00:33:45Z</cp:lastPrinted>
  <dcterms:created xsi:type="dcterms:W3CDTF">2014-10-20T06:45:00Z</dcterms:created>
  <dcterms:modified xsi:type="dcterms:W3CDTF">2016-03-01T10:36:10Z</dcterms:modified>
</cp:coreProperties>
</file>