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6699FF"/>
    <a:srgbClr val="008000"/>
    <a:srgbClr val="E46C0A"/>
    <a:srgbClr val="D98D4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2" autoAdjust="0"/>
  </p:normalViewPr>
  <p:slideViewPr>
    <p:cSldViewPr snapToGrid="0" showGuides="1">
      <p:cViewPr>
        <p:scale>
          <a:sx n="100" d="100"/>
          <a:sy n="100" d="100"/>
        </p:scale>
        <p:origin x="-360" y="-72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1095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7165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4239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078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3511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5859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2273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0942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0470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9323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578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A24E-F43A-4A00-9739-B64012A1E171}" type="datetimeFigureOut">
              <a:rPr kumimoji="1" lang="ja-JP" altLang="en-US" smtClean="0"/>
              <a:pPr/>
              <a:t>2016/4/28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E57F-C85A-4BDD-BA99-78278684618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1255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7715251"/>
            <a:ext cx="914960" cy="87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正方形/長方形 70"/>
          <p:cNvSpPr/>
          <p:nvPr/>
        </p:nvSpPr>
        <p:spPr>
          <a:xfrm>
            <a:off x="537010" y="9368118"/>
            <a:ext cx="5775960" cy="622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　</a:t>
            </a:r>
            <a:r>
              <a:rPr lang="ja-JP" altLang="en-US" sz="2000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宇部市保険年金課　保険管理係</a:t>
            </a:r>
            <a:endParaRPr lang="en-US" altLang="ja-JP" sz="2000" b="1" dirty="0" smtClean="0">
              <a:ln w="1016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TEL:0836‐34-8338</a:t>
            </a:r>
            <a:r>
              <a:rPr lang="ja-JP" altLang="en-US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8295</a:t>
            </a:r>
            <a:endParaRPr lang="ja-JP" altLang="en-US" b="1" dirty="0">
              <a:ln w="1016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-539646" y="-464695"/>
            <a:ext cx="10388184" cy="11257613"/>
            <a:chOff x="-314370" y="-237744"/>
            <a:chExt cx="9812621" cy="10808208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-314370" y="-237744"/>
              <a:ext cx="9812621" cy="10808208"/>
              <a:chOff x="-313944" y="-237744"/>
              <a:chExt cx="9799319" cy="10808208"/>
            </a:xfrm>
          </p:grpSpPr>
          <p:sp>
            <p:nvSpPr>
              <p:cNvPr id="10" name="正方形/長方形 9"/>
              <p:cNvSpPr/>
              <p:nvPr/>
            </p:nvSpPr>
            <p:spPr>
              <a:xfrm>
                <a:off x="8213148" y="157393"/>
                <a:ext cx="1272227" cy="15624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直線コネクタ 10"/>
              <p:cNvCxnSpPr/>
              <p:nvPr/>
            </p:nvCxnSpPr>
            <p:spPr>
              <a:xfrm>
                <a:off x="-85344" y="3304032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>
                <a:off x="-91440" y="6605232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 flipH="1">
                <a:off x="182880" y="-146304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 flipH="1">
                <a:off x="6669024" y="-237744"/>
                <a:ext cx="0" cy="10808208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 flipH="1">
                <a:off x="2352937" y="-137160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 flipH="1">
                <a:off x="4522994" y="0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 flipH="1">
                <a:off x="-91440" y="182880"/>
                <a:ext cx="6949440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 flipH="1">
                <a:off x="-45720" y="9726000"/>
                <a:ext cx="6949440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-91440" y="3394248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-176784" y="6515016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-176784" y="8167632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-313944" y="1741248"/>
                <a:ext cx="7485888" cy="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 flipH="1">
                <a:off x="5603236" y="-146304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 flipH="1">
                <a:off x="1276565" y="-137160"/>
                <a:ext cx="0" cy="10180320"/>
              </a:xfrm>
              <a:prstGeom prst="line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線コネクタ 5"/>
            <p:cNvCxnSpPr/>
            <p:nvPr/>
          </p:nvCxnSpPr>
          <p:spPr>
            <a:xfrm>
              <a:off x="-51885" y="9906000"/>
              <a:ext cx="7325129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6867309" y="-137160"/>
              <a:ext cx="0" cy="10171176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-51885" y="-12526"/>
              <a:ext cx="7233565" cy="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-12526" y="-137160"/>
              <a:ext cx="0" cy="10180320"/>
            </a:xfrm>
            <a:prstGeom prst="lin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正方形/長方形 44"/>
          <p:cNvSpPr/>
          <p:nvPr/>
        </p:nvSpPr>
        <p:spPr>
          <a:xfrm>
            <a:off x="5626042" y="16760"/>
            <a:ext cx="1151277" cy="246221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pPr algn="ctr"/>
            <a:r>
              <a:rPr lang="ja-JP" altLang="en-US" sz="1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</a:rPr>
              <a:t>平成</a:t>
            </a:r>
            <a:r>
              <a:rPr lang="en-US" altLang="ja-JP" sz="1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</a:rPr>
              <a:t>28</a:t>
            </a:r>
            <a:r>
              <a:rPr lang="ja-JP" altLang="en-US" sz="1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</a:rPr>
              <a:t>年</a:t>
            </a:r>
            <a:r>
              <a:rPr lang="en-US" altLang="ja-JP" sz="10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</a:rPr>
              <a:t>4</a:t>
            </a:r>
            <a:r>
              <a:rPr lang="ja-JP" altLang="en-US" sz="1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</a:rPr>
              <a:t>月作成</a:t>
            </a:r>
            <a:endParaRPr lang="ja-JP" altLang="en-US" sz="1000" b="1" cap="none" spc="0" dirty="0">
              <a:ln w="10160">
                <a:noFill/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131362" y="7052529"/>
            <a:ext cx="2634054" cy="261610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歳以上の宇部市国民健康保険加入者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392022" y="7061971"/>
            <a:ext cx="745328" cy="261610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dist"/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対象者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131362" y="7668481"/>
            <a:ext cx="2698175" cy="261610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日～平成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91260" y="7658873"/>
            <a:ext cx="748923" cy="261610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受診期間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131360" y="7947692"/>
            <a:ext cx="4726639" cy="900246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r>
              <a:rPr lang="ja-JP" altLang="en-US" sz="105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問診、身体測定、血圧</a:t>
            </a:r>
            <a:r>
              <a:rPr lang="ja-JP" altLang="en-US" sz="105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測定</a:t>
            </a:r>
            <a:r>
              <a:rPr lang="ja-JP" altLang="en-US" sz="105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、尿検査（糖・蛋白）、心電図、</a:t>
            </a:r>
            <a:endParaRPr lang="en-US" altLang="ja-JP" sz="105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血液検査（脂質、肝機能、血糖、貧血、腎機能）</a:t>
            </a:r>
            <a:endParaRPr lang="en-US" altLang="ja-JP" sz="105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血糖・・・ヘモグロビン</a:t>
            </a:r>
            <a:r>
              <a:rPr lang="en-US" altLang="ja-JP" sz="105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A1C</a:t>
            </a:r>
            <a:r>
              <a:rPr lang="ja-JP" altLang="en-US" sz="105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全員実施</a:t>
            </a:r>
            <a:endParaRPr lang="en-US" altLang="ja-JP" sz="105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医師による選択で眼底検査</a:t>
            </a:r>
            <a:endParaRPr lang="en-US" altLang="ja-JP" sz="1050" b="1" dirty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381736" y="8019999"/>
            <a:ext cx="748923" cy="261610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検査項目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131362" y="8684621"/>
            <a:ext cx="1595309" cy="261610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裏面に記載（要予約）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381735" y="8675013"/>
            <a:ext cx="748923" cy="261610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r>
              <a:rPr lang="ja-JP" altLang="en-US" sz="11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機関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92022" y="7069591"/>
            <a:ext cx="738636" cy="217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1392022" y="7667899"/>
            <a:ext cx="738636" cy="217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1392022" y="8041408"/>
            <a:ext cx="738636" cy="217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1392022" y="8674230"/>
            <a:ext cx="738636" cy="217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4304292" y="3756780"/>
            <a:ext cx="2010783" cy="2185214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r>
              <a:rPr lang="ja-JP" altLang="en-US" sz="20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しかも、</a:t>
            </a:r>
            <a:endParaRPr lang="en-US" altLang="ja-JP" sz="200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歳・</a:t>
            </a:r>
            <a:r>
              <a:rPr lang="en-US" altLang="ja-JP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lang="ja-JP" altLang="en-US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endParaRPr lang="en-US" altLang="ja-JP" sz="20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20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歳・</a:t>
            </a:r>
            <a:r>
              <a:rPr lang="en-US" altLang="ja-JP" sz="20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55</a:t>
            </a:r>
            <a:r>
              <a:rPr lang="ja-JP" altLang="en-US" sz="20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endParaRPr lang="en-US" altLang="ja-JP" sz="200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cap="none" spc="0" dirty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歳・</a:t>
            </a:r>
            <a:r>
              <a:rPr lang="en-US" altLang="ja-JP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endParaRPr lang="en-US" altLang="ja-JP" sz="20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sz="20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歳の人は、</a:t>
            </a:r>
            <a:endParaRPr lang="en-US" altLang="ja-JP" sz="200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 料</a:t>
            </a:r>
            <a:r>
              <a:rPr lang="ja-JP" altLang="en-US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sz="36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2117915" y="8964992"/>
            <a:ext cx="3873330" cy="261610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特定健康</a:t>
            </a:r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診査</a:t>
            </a:r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受診券</a:t>
            </a:r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、質問票、国民健康保険被保険者証</a:t>
            </a:r>
            <a:endParaRPr lang="en-US" altLang="ja-JP" sz="110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1381735" y="8977908"/>
            <a:ext cx="700833" cy="261610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ja-JP" altLang="en-US" sz="11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 参 品</a:t>
            </a:r>
            <a:endParaRPr lang="en-US" altLang="ja-JP" sz="11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392022" y="8958075"/>
            <a:ext cx="738636" cy="217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304800" y="381000"/>
            <a:ext cx="6229350" cy="646331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ctr"/>
            <a:r>
              <a:rPr lang="ja-JP" altLang="en-US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宇部市国民健康保険加入の</a:t>
            </a:r>
            <a:r>
              <a:rPr lang="ja-JP" altLang="en-US" sz="36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４０</a:t>
            </a:r>
            <a:r>
              <a:rPr lang="ja-JP" altLang="en-US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歳以上のみなさんへ！</a:t>
            </a:r>
            <a:endParaRPr lang="ja-JP" altLang="en-US" sz="3600" b="1" cap="none" spc="0" dirty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2150412" y="7233504"/>
            <a:ext cx="3852337" cy="430887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en-US" altLang="ja-JP" sz="1100" b="1" u="sng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b="1" u="sng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医療機関で生活習慣病を治療中で、</a:t>
            </a:r>
            <a:r>
              <a:rPr lang="ja-JP" altLang="en-US" sz="1100" b="1" u="sng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定期的に血液検査等</a:t>
            </a:r>
            <a:endParaRPr lang="en-US" altLang="ja-JP" sz="1100" b="1" u="sng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u="sng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されている方も、受診してください。</a:t>
            </a:r>
            <a:endParaRPr lang="en-US" altLang="ja-JP" sz="1100" b="1" u="sng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89385" y="1062318"/>
            <a:ext cx="5775960" cy="622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200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2800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１度</a:t>
            </a:r>
            <a:r>
              <a:rPr lang="ja-JP" altLang="en-US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は、お</a:t>
            </a:r>
            <a:r>
              <a:rPr lang="ja-JP" altLang="en-US" b="1" dirty="0" smtClean="0">
                <a:ln w="1016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ln w="1016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2800" b="1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健康チェック</a:t>
            </a:r>
            <a:endParaRPr lang="en-US" altLang="ja-JP" sz="2000" b="1" dirty="0" smtClean="0">
              <a:ln w="10160">
                <a:noFill/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円/楕円 62"/>
          <p:cNvSpPr/>
          <p:nvPr/>
        </p:nvSpPr>
        <p:spPr>
          <a:xfrm>
            <a:off x="2990850" y="1123950"/>
            <a:ext cx="485775" cy="495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得</a:t>
            </a:r>
            <a:endParaRPr kumimoji="1" lang="ja-JP" altLang="en-US" sz="28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837568" y="1933575"/>
            <a:ext cx="677108" cy="4305300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2000" b="1" dirty="0" smtClean="0">
                <a:ln w="1016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さあ！</a:t>
            </a:r>
            <a:r>
              <a:rPr lang="ja-JP" altLang="en-US" sz="3200" b="1" dirty="0" smtClean="0">
                <a:ln w="1016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特定健診</a:t>
            </a:r>
            <a:r>
              <a:rPr lang="ja-JP" altLang="en-US" sz="2000" b="1" dirty="0" smtClean="0">
                <a:ln w="1016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を受けましょう</a:t>
            </a:r>
            <a:r>
              <a:rPr lang="ja-JP" altLang="en-US" sz="2400" b="1" dirty="0" smtClean="0">
                <a:ln w="10160">
                  <a:noFill/>
                  <a:prstDash val="solid"/>
                </a:ln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2400" b="1" cap="none" spc="0" dirty="0" smtClean="0">
              <a:ln w="10160">
                <a:noFill/>
                <a:prstDash val="solid"/>
              </a:ln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 rot="765566">
            <a:off x="3671772" y="2602371"/>
            <a:ext cx="1146468" cy="830997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pPr algn="ctr"/>
            <a:r>
              <a:rPr lang="ja-JP" altLang="en-US" sz="14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なんと</a:t>
            </a:r>
            <a:endParaRPr lang="en-US" altLang="ja-JP" sz="14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健診費用</a:t>
            </a:r>
            <a:endParaRPr lang="en-US" altLang="ja-JP" sz="14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4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endParaRPr lang="ja-JP" altLang="en-US" sz="1400" b="1" cap="none" spc="0" dirty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円/楕円 77"/>
          <p:cNvSpPr/>
          <p:nvPr/>
        </p:nvSpPr>
        <p:spPr>
          <a:xfrm>
            <a:off x="3588705" y="2438403"/>
            <a:ext cx="1288095" cy="120967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フリーフォーム 78"/>
          <p:cNvSpPr/>
          <p:nvPr/>
        </p:nvSpPr>
        <p:spPr>
          <a:xfrm rot="1577008" flipH="1">
            <a:off x="3826763" y="3426028"/>
            <a:ext cx="217750" cy="320147"/>
          </a:xfrm>
          <a:custGeom>
            <a:avLst/>
            <a:gdLst>
              <a:gd name="connsiteX0" fmla="*/ 0 w 378347"/>
              <a:gd name="connsiteY0" fmla="*/ 38100 h 390002"/>
              <a:gd name="connsiteX1" fmla="*/ 91440 w 378347"/>
              <a:gd name="connsiteY1" fmla="*/ 236220 h 390002"/>
              <a:gd name="connsiteX2" fmla="*/ 373380 w 378347"/>
              <a:gd name="connsiteY2" fmla="*/ 388620 h 390002"/>
              <a:gd name="connsiteX3" fmla="*/ 266700 w 378347"/>
              <a:gd name="connsiteY3" fmla="*/ 304800 h 390002"/>
              <a:gd name="connsiteX4" fmla="*/ 205740 w 378347"/>
              <a:gd name="connsiteY4" fmla="*/ 190500 h 390002"/>
              <a:gd name="connsiteX5" fmla="*/ 243840 w 378347"/>
              <a:gd name="connsiteY5" fmla="*/ 0 h 39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8347" h="390002">
                <a:moveTo>
                  <a:pt x="0" y="38100"/>
                </a:moveTo>
                <a:cubicBezTo>
                  <a:pt x="14605" y="107950"/>
                  <a:pt x="29210" y="177800"/>
                  <a:pt x="91440" y="236220"/>
                </a:cubicBezTo>
                <a:cubicBezTo>
                  <a:pt x="153670" y="294640"/>
                  <a:pt x="344170" y="377190"/>
                  <a:pt x="373380" y="388620"/>
                </a:cubicBezTo>
                <a:cubicBezTo>
                  <a:pt x="402590" y="400050"/>
                  <a:pt x="294640" y="337820"/>
                  <a:pt x="266700" y="304800"/>
                </a:cubicBezTo>
                <a:cubicBezTo>
                  <a:pt x="238760" y="271780"/>
                  <a:pt x="209550" y="241300"/>
                  <a:pt x="205740" y="190500"/>
                </a:cubicBezTo>
                <a:cubicBezTo>
                  <a:pt x="201930" y="139700"/>
                  <a:pt x="222885" y="69850"/>
                  <a:pt x="243840" y="0"/>
                </a:cubicBezTo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3790950" y="3514725"/>
            <a:ext cx="2714625" cy="25622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フリーフォーム 80"/>
          <p:cNvSpPr/>
          <p:nvPr/>
        </p:nvSpPr>
        <p:spPr>
          <a:xfrm rot="1577008" flipH="1">
            <a:off x="3911436" y="5670159"/>
            <a:ext cx="415500" cy="467385"/>
          </a:xfrm>
          <a:custGeom>
            <a:avLst/>
            <a:gdLst>
              <a:gd name="connsiteX0" fmla="*/ 0 w 378347"/>
              <a:gd name="connsiteY0" fmla="*/ 38100 h 390002"/>
              <a:gd name="connsiteX1" fmla="*/ 91440 w 378347"/>
              <a:gd name="connsiteY1" fmla="*/ 236220 h 390002"/>
              <a:gd name="connsiteX2" fmla="*/ 373380 w 378347"/>
              <a:gd name="connsiteY2" fmla="*/ 388620 h 390002"/>
              <a:gd name="connsiteX3" fmla="*/ 266700 w 378347"/>
              <a:gd name="connsiteY3" fmla="*/ 304800 h 390002"/>
              <a:gd name="connsiteX4" fmla="*/ 205740 w 378347"/>
              <a:gd name="connsiteY4" fmla="*/ 190500 h 390002"/>
              <a:gd name="connsiteX5" fmla="*/ 243840 w 378347"/>
              <a:gd name="connsiteY5" fmla="*/ 0 h 39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8347" h="390002">
                <a:moveTo>
                  <a:pt x="0" y="38100"/>
                </a:moveTo>
                <a:cubicBezTo>
                  <a:pt x="14605" y="107950"/>
                  <a:pt x="29210" y="177800"/>
                  <a:pt x="91440" y="236220"/>
                </a:cubicBezTo>
                <a:cubicBezTo>
                  <a:pt x="153670" y="294640"/>
                  <a:pt x="344170" y="377190"/>
                  <a:pt x="373380" y="388620"/>
                </a:cubicBezTo>
                <a:cubicBezTo>
                  <a:pt x="402590" y="400050"/>
                  <a:pt x="294640" y="337820"/>
                  <a:pt x="266700" y="304800"/>
                </a:cubicBezTo>
                <a:cubicBezTo>
                  <a:pt x="238760" y="271780"/>
                  <a:pt x="209550" y="241300"/>
                  <a:pt x="205740" y="190500"/>
                </a:cubicBezTo>
                <a:cubicBezTo>
                  <a:pt x="201930" y="139700"/>
                  <a:pt x="222885" y="69850"/>
                  <a:pt x="243840" y="0"/>
                </a:cubicBezTo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4262430" y="6116354"/>
            <a:ext cx="1524776" cy="430887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</a:bodyPr>
          <a:lstStyle/>
          <a:p>
            <a:r>
              <a:rPr lang="en-US" altLang="ja-JP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年齢は</a:t>
            </a:r>
            <a:endParaRPr lang="en-US" altLang="ja-JP" sz="1100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ja-JP" altLang="en-US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日時点</a:t>
            </a:r>
            <a:endParaRPr lang="en-US" altLang="ja-JP" sz="1100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4280141" y="6567750"/>
            <a:ext cx="2073034" cy="430887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r>
              <a:rPr lang="en-US" altLang="ja-JP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受診券に「特定健診無料」と記載されています。</a:t>
            </a:r>
            <a:endParaRPr lang="en-US" altLang="ja-JP" sz="1100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 rot="20856051">
            <a:off x="863532" y="3475342"/>
            <a:ext cx="1818351" cy="707886"/>
          </a:xfrm>
          <a:prstGeom prst="rect">
            <a:avLst/>
          </a:prstGeom>
          <a:noFill/>
        </p:spPr>
        <p:txBody>
          <a:bodyPr vert="horz"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充実の</a:t>
            </a:r>
            <a:endParaRPr lang="en-US" altLang="ja-JP" sz="2000" b="1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b="1" cap="none" spc="0" dirty="0" smtClean="0">
                <a:ln w="10160">
                  <a:noFill/>
                  <a:prstDash val="solid"/>
                </a:ln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検査項目</a:t>
            </a:r>
            <a:endParaRPr lang="en-US" altLang="ja-JP" sz="2000" b="1" cap="none" spc="0" dirty="0" smtClean="0">
              <a:ln w="10160">
                <a:noFill/>
                <a:prstDash val="solid"/>
              </a:ln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円/楕円 58"/>
          <p:cNvSpPr/>
          <p:nvPr/>
        </p:nvSpPr>
        <p:spPr>
          <a:xfrm>
            <a:off x="1123951" y="3219453"/>
            <a:ext cx="1352550" cy="120967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フリーフォーム 63"/>
          <p:cNvSpPr/>
          <p:nvPr/>
        </p:nvSpPr>
        <p:spPr>
          <a:xfrm rot="2090155">
            <a:off x="1988424" y="4097691"/>
            <a:ext cx="347503" cy="500943"/>
          </a:xfrm>
          <a:custGeom>
            <a:avLst/>
            <a:gdLst>
              <a:gd name="connsiteX0" fmla="*/ 0 w 378347"/>
              <a:gd name="connsiteY0" fmla="*/ 38100 h 390002"/>
              <a:gd name="connsiteX1" fmla="*/ 91440 w 378347"/>
              <a:gd name="connsiteY1" fmla="*/ 236220 h 390002"/>
              <a:gd name="connsiteX2" fmla="*/ 373380 w 378347"/>
              <a:gd name="connsiteY2" fmla="*/ 388620 h 390002"/>
              <a:gd name="connsiteX3" fmla="*/ 266700 w 378347"/>
              <a:gd name="connsiteY3" fmla="*/ 304800 h 390002"/>
              <a:gd name="connsiteX4" fmla="*/ 205740 w 378347"/>
              <a:gd name="connsiteY4" fmla="*/ 190500 h 390002"/>
              <a:gd name="connsiteX5" fmla="*/ 243840 w 378347"/>
              <a:gd name="connsiteY5" fmla="*/ 0 h 39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8347" h="390002">
                <a:moveTo>
                  <a:pt x="0" y="38100"/>
                </a:moveTo>
                <a:cubicBezTo>
                  <a:pt x="14605" y="107950"/>
                  <a:pt x="29210" y="177800"/>
                  <a:pt x="91440" y="236220"/>
                </a:cubicBezTo>
                <a:cubicBezTo>
                  <a:pt x="153670" y="294640"/>
                  <a:pt x="344170" y="377190"/>
                  <a:pt x="373380" y="388620"/>
                </a:cubicBezTo>
                <a:cubicBezTo>
                  <a:pt x="402590" y="400050"/>
                  <a:pt x="294640" y="337820"/>
                  <a:pt x="266700" y="304800"/>
                </a:cubicBezTo>
                <a:cubicBezTo>
                  <a:pt x="238760" y="271780"/>
                  <a:pt x="209550" y="241300"/>
                  <a:pt x="205740" y="190500"/>
                </a:cubicBezTo>
                <a:cubicBezTo>
                  <a:pt x="201930" y="139700"/>
                  <a:pt x="222885" y="69850"/>
                  <a:pt x="243840" y="0"/>
                </a:cubicBezTo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896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1885</TotalTime>
  <Words>210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kouhou</dc:creator>
  <cp:lastModifiedBy>3659</cp:lastModifiedBy>
  <cp:revision>176</cp:revision>
  <cp:lastPrinted>2015-04-16T01:32:04Z</cp:lastPrinted>
  <dcterms:created xsi:type="dcterms:W3CDTF">2014-10-20T06:45:00Z</dcterms:created>
  <dcterms:modified xsi:type="dcterms:W3CDTF">2016-04-28T02:22:41Z</dcterms:modified>
</cp:coreProperties>
</file>