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handoutMasterIdLst>
    <p:handoutMasterId r:id="rId5"/>
  </p:handoutMasterIdLst>
  <p:sldIdLst>
    <p:sldId id="284" r:id="rId2"/>
    <p:sldId id="287" r:id="rId3"/>
  </p:sldIdLst>
  <p:sldSz cx="7775575" cy="1090771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弘中秀治" initials="弘中秀治" lastIdx="1" clrIdx="0">
    <p:extLst>
      <p:ext uri="{19B8F6BF-5375-455C-9EA6-DF929625EA0E}">
        <p15:presenceInfo xmlns:p15="http://schemas.microsoft.com/office/powerpoint/2012/main" userId="6e971f579809b27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57EC"/>
    <a:srgbClr val="0C2EFC"/>
    <a:srgbClr val="2665E2"/>
    <a:srgbClr val="3180D7"/>
    <a:srgbClr val="FD6333"/>
    <a:srgbClr val="F1503F"/>
    <a:srgbClr val="C3DAF3"/>
    <a:srgbClr val="0AE864"/>
    <a:srgbClr val="3BBD25"/>
    <a:srgbClr val="43D6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69" autoAdjust="0"/>
    <p:restoredTop sz="95766" autoAdjust="0"/>
  </p:normalViewPr>
  <p:slideViewPr>
    <p:cSldViewPr snapToGrid="0">
      <p:cViewPr>
        <p:scale>
          <a:sx n="88" d="100"/>
          <a:sy n="88" d="100"/>
        </p:scale>
        <p:origin x="1258" y="-1171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86604977-BB9A-43AE-BF96-B56B3F93307D}" type="datetimeFigureOut">
              <a:rPr kumimoji="1" lang="ja-JP" altLang="en-US" smtClean="0"/>
              <a:pPr/>
              <a:t>2022/5/19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9" y="9440863"/>
            <a:ext cx="2949575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14C3ED77-DC15-4246-8DD9-F508FE215B5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110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7"/>
            <a:ext cx="2949785" cy="498693"/>
          </a:xfrm>
          <a:prstGeom prst="rect">
            <a:avLst/>
          </a:prstGeom>
        </p:spPr>
        <p:txBody>
          <a:bodyPr vert="horz" lIns="92405" tIns="46197" rIns="92405" bIns="46197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54" y="7"/>
            <a:ext cx="2949785" cy="498693"/>
          </a:xfrm>
          <a:prstGeom prst="rect">
            <a:avLst/>
          </a:prstGeom>
        </p:spPr>
        <p:txBody>
          <a:bodyPr vert="horz" lIns="92405" tIns="46197" rIns="92405" bIns="46197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2022/5/19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38250"/>
            <a:ext cx="2390775" cy="3357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5" tIns="46197" rIns="92405" bIns="461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2" y="4783325"/>
            <a:ext cx="5445760" cy="3913613"/>
          </a:xfrm>
          <a:prstGeom prst="rect">
            <a:avLst/>
          </a:prstGeom>
        </p:spPr>
        <p:txBody>
          <a:bodyPr vert="horz" lIns="92405" tIns="46197" rIns="92405" bIns="4619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0665"/>
            <a:ext cx="2949785" cy="498693"/>
          </a:xfrm>
          <a:prstGeom prst="rect">
            <a:avLst/>
          </a:prstGeom>
        </p:spPr>
        <p:txBody>
          <a:bodyPr vert="horz" lIns="92405" tIns="46197" rIns="92405" bIns="46197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54" y="9440665"/>
            <a:ext cx="2949785" cy="498693"/>
          </a:xfrm>
          <a:prstGeom prst="rect">
            <a:avLst/>
          </a:prstGeom>
        </p:spPr>
        <p:txBody>
          <a:bodyPr vert="horz" lIns="92405" tIns="46197" rIns="92405" bIns="46197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71947" y="1785129"/>
            <a:ext cx="5831681" cy="3797500"/>
          </a:xfrm>
        </p:spPr>
        <p:txBody>
          <a:bodyPr anchor="b"/>
          <a:lstStyle>
            <a:lvl1pPr algn="ctr">
              <a:defRPr sz="382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1531"/>
            </a:lvl1pPr>
            <a:lvl2pPr marL="291602" indent="0" algn="ctr">
              <a:buNone/>
              <a:defRPr sz="1276"/>
            </a:lvl2pPr>
            <a:lvl3pPr marL="583204" indent="0" algn="ctr">
              <a:buNone/>
              <a:defRPr sz="1148"/>
            </a:lvl3pPr>
            <a:lvl4pPr marL="874806" indent="0" algn="ctr">
              <a:buNone/>
              <a:defRPr sz="1020"/>
            </a:lvl4pPr>
            <a:lvl5pPr marL="1166409" indent="0" algn="ctr">
              <a:buNone/>
              <a:defRPr sz="1020"/>
            </a:lvl5pPr>
            <a:lvl6pPr marL="1458011" indent="0" algn="ctr">
              <a:buNone/>
              <a:defRPr sz="1020"/>
            </a:lvl6pPr>
            <a:lvl7pPr marL="1749613" indent="0" algn="ctr">
              <a:buNone/>
              <a:defRPr sz="1020"/>
            </a:lvl7pPr>
            <a:lvl8pPr marL="2041215" indent="0" algn="ctr">
              <a:buNone/>
              <a:defRPr sz="1020"/>
            </a:lvl8pPr>
            <a:lvl9pPr marL="2332817" indent="0" algn="ctr">
              <a:buNone/>
              <a:defRPr sz="102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9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94DBB-917B-4186-A703-7409F7CF8E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B72EE-4B45-425F-B500-026DA88CB7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1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345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638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17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0521" y="2719355"/>
            <a:ext cx="6706433" cy="4537305"/>
          </a:xfrm>
        </p:spPr>
        <p:txBody>
          <a:bodyPr anchor="b"/>
          <a:lstStyle>
            <a:lvl1pPr>
              <a:defRPr sz="3827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0521" y="7299585"/>
            <a:ext cx="6706433" cy="2386061"/>
          </a:xfrm>
        </p:spPr>
        <p:txBody>
          <a:bodyPr/>
          <a:lstStyle>
            <a:lvl1pPr marL="0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1pPr>
            <a:lvl2pPr marL="291602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2pPr>
            <a:lvl3pPr marL="583204" indent="0">
              <a:buNone/>
              <a:defRPr sz="1148">
                <a:solidFill>
                  <a:schemeClr val="tx1">
                    <a:tint val="75000"/>
                  </a:schemeClr>
                </a:solidFill>
              </a:defRPr>
            </a:lvl3pPr>
            <a:lvl4pPr marL="874806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4pPr>
            <a:lvl5pPr marL="1166409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5pPr>
            <a:lvl6pPr marL="1458011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6pPr>
            <a:lvl7pPr marL="1749613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7pPr>
            <a:lvl8pPr marL="2041215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8pPr>
            <a:lvl9pPr marL="2332817" indent="0">
              <a:buNone/>
              <a:defRPr sz="10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909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FDC24-657B-46BD-9F76-F6EB56EE60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B99DA-1B7B-4D03-B44C-EA0B6BFD2A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988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584" y="580736"/>
            <a:ext cx="6706433" cy="210832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1531" b="1"/>
            </a:lvl1pPr>
            <a:lvl2pPr marL="291602" indent="0">
              <a:buNone/>
              <a:defRPr sz="1276" b="1"/>
            </a:lvl2pPr>
            <a:lvl3pPr marL="583204" indent="0">
              <a:buNone/>
              <a:defRPr sz="1148" b="1"/>
            </a:lvl3pPr>
            <a:lvl4pPr marL="874806" indent="0">
              <a:buNone/>
              <a:defRPr sz="1020" b="1"/>
            </a:lvl4pPr>
            <a:lvl5pPr marL="1166409" indent="0">
              <a:buNone/>
              <a:defRPr sz="1020" b="1"/>
            </a:lvl5pPr>
            <a:lvl6pPr marL="1458011" indent="0">
              <a:buNone/>
              <a:defRPr sz="1020" b="1"/>
            </a:lvl6pPr>
            <a:lvl7pPr marL="1749613" indent="0">
              <a:buNone/>
              <a:defRPr sz="1020" b="1"/>
            </a:lvl7pPr>
            <a:lvl8pPr marL="2041215" indent="0">
              <a:buNone/>
              <a:defRPr sz="1020" b="1"/>
            </a:lvl8pPr>
            <a:lvl9pPr marL="2332817" indent="0">
              <a:buNone/>
              <a:defRPr sz="10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1531" b="1"/>
            </a:lvl1pPr>
            <a:lvl2pPr marL="291602" indent="0">
              <a:buNone/>
              <a:defRPr sz="1276" b="1"/>
            </a:lvl2pPr>
            <a:lvl3pPr marL="583204" indent="0">
              <a:buNone/>
              <a:defRPr sz="1148" b="1"/>
            </a:lvl3pPr>
            <a:lvl4pPr marL="874806" indent="0">
              <a:buNone/>
              <a:defRPr sz="1020" b="1"/>
            </a:lvl4pPr>
            <a:lvl5pPr marL="1166409" indent="0">
              <a:buNone/>
              <a:defRPr sz="1020" b="1"/>
            </a:lvl5pPr>
            <a:lvl6pPr marL="1458011" indent="0">
              <a:buNone/>
              <a:defRPr sz="1020" b="1"/>
            </a:lvl6pPr>
            <a:lvl7pPr marL="1749613" indent="0">
              <a:buNone/>
              <a:defRPr sz="1020" b="1"/>
            </a:lvl7pPr>
            <a:lvl8pPr marL="2041215" indent="0">
              <a:buNone/>
              <a:defRPr sz="1020" b="1"/>
            </a:lvl8pPr>
            <a:lvl9pPr marL="2332817" indent="0">
              <a:buNone/>
              <a:defRPr sz="102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01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848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66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305632" y="1570509"/>
            <a:ext cx="3936385" cy="7751546"/>
          </a:xfrm>
        </p:spPr>
        <p:txBody>
          <a:bodyPr/>
          <a:lstStyle>
            <a:lvl1pPr>
              <a:defRPr sz="2041"/>
            </a:lvl1pPr>
            <a:lvl2pPr>
              <a:defRPr sz="1786"/>
            </a:lvl2pPr>
            <a:lvl3pPr>
              <a:defRPr sz="1531"/>
            </a:lvl3pPr>
            <a:lvl4pPr>
              <a:defRPr sz="1276"/>
            </a:lvl4pPr>
            <a:lvl5pPr>
              <a:defRPr sz="1276"/>
            </a:lvl5pPr>
            <a:lvl6pPr>
              <a:defRPr sz="1276"/>
            </a:lvl6pPr>
            <a:lvl7pPr>
              <a:defRPr sz="1276"/>
            </a:lvl7pPr>
            <a:lvl8pPr>
              <a:defRPr sz="1276"/>
            </a:lvl8pPr>
            <a:lvl9pPr>
              <a:defRPr sz="127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020"/>
            </a:lvl1pPr>
            <a:lvl2pPr marL="291602" indent="0">
              <a:buNone/>
              <a:defRPr sz="893"/>
            </a:lvl2pPr>
            <a:lvl3pPr marL="583204" indent="0">
              <a:buNone/>
              <a:defRPr sz="765"/>
            </a:lvl3pPr>
            <a:lvl4pPr marL="874806" indent="0">
              <a:buNone/>
              <a:defRPr sz="638"/>
            </a:lvl4pPr>
            <a:lvl5pPr marL="1166409" indent="0">
              <a:buNone/>
              <a:defRPr sz="638"/>
            </a:lvl5pPr>
            <a:lvl6pPr marL="1458011" indent="0">
              <a:buNone/>
              <a:defRPr sz="638"/>
            </a:lvl6pPr>
            <a:lvl7pPr marL="1749613" indent="0">
              <a:buNone/>
              <a:defRPr sz="638"/>
            </a:lvl7pPr>
            <a:lvl8pPr marL="2041215" indent="0">
              <a:buNone/>
              <a:defRPr sz="638"/>
            </a:lvl8pPr>
            <a:lvl9pPr marL="2332817" indent="0">
              <a:buNone/>
              <a:defRPr sz="6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578700-CC02-43A7-8D67-617F0C9B34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CBD56-090A-4AA6-BB18-0A87B6BE42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22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04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305632" y="1570509"/>
            <a:ext cx="3936385" cy="7751546"/>
          </a:xfrm>
        </p:spPr>
        <p:txBody>
          <a:bodyPr/>
          <a:lstStyle>
            <a:lvl1pPr marL="0" indent="0">
              <a:buNone/>
              <a:defRPr sz="2041"/>
            </a:lvl1pPr>
            <a:lvl2pPr marL="291602" indent="0">
              <a:buNone/>
              <a:defRPr sz="1786"/>
            </a:lvl2pPr>
            <a:lvl3pPr marL="583204" indent="0">
              <a:buNone/>
              <a:defRPr sz="1531"/>
            </a:lvl3pPr>
            <a:lvl4pPr marL="874806" indent="0">
              <a:buNone/>
              <a:defRPr sz="1276"/>
            </a:lvl4pPr>
            <a:lvl5pPr marL="1166409" indent="0">
              <a:buNone/>
              <a:defRPr sz="1276"/>
            </a:lvl5pPr>
            <a:lvl6pPr marL="1458011" indent="0">
              <a:buNone/>
              <a:defRPr sz="1276"/>
            </a:lvl6pPr>
            <a:lvl7pPr marL="1749613" indent="0">
              <a:buNone/>
              <a:defRPr sz="1276"/>
            </a:lvl7pPr>
            <a:lvl8pPr marL="2041215" indent="0">
              <a:buNone/>
              <a:defRPr sz="1276"/>
            </a:lvl8pPr>
            <a:lvl9pPr marL="2332817" indent="0">
              <a:buNone/>
              <a:defRPr sz="127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020"/>
            </a:lvl1pPr>
            <a:lvl2pPr marL="291602" indent="0">
              <a:buNone/>
              <a:defRPr sz="893"/>
            </a:lvl2pPr>
            <a:lvl3pPr marL="583204" indent="0">
              <a:buNone/>
              <a:defRPr sz="765"/>
            </a:lvl3pPr>
            <a:lvl4pPr marL="874806" indent="0">
              <a:buNone/>
              <a:defRPr sz="638"/>
            </a:lvl4pPr>
            <a:lvl5pPr marL="1166409" indent="0">
              <a:buNone/>
              <a:defRPr sz="638"/>
            </a:lvl5pPr>
            <a:lvl6pPr marL="1458011" indent="0">
              <a:buNone/>
              <a:defRPr sz="638"/>
            </a:lvl6pPr>
            <a:lvl7pPr marL="1749613" indent="0">
              <a:buNone/>
              <a:defRPr sz="638"/>
            </a:lvl7pPr>
            <a:lvl8pPr marL="2041215" indent="0">
              <a:buNone/>
              <a:defRPr sz="638"/>
            </a:lvl8pPr>
            <a:lvl9pPr marL="2332817" indent="0">
              <a:buNone/>
              <a:defRPr sz="63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F08AA-2110-42CD-8773-E3A4EF59A3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9A334-02AD-4810-8742-6DB93C5EA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63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34571" y="580736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4571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5/19/2022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75659" y="10109835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91500" y="10109835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582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defTabSz="583204" rtl="0" eaLnBrk="1" latinLnBrk="0" hangingPunct="1">
        <a:lnSpc>
          <a:spcPct val="90000"/>
        </a:lnSpc>
        <a:spcBef>
          <a:spcPct val="0"/>
        </a:spcBef>
        <a:buNone/>
        <a:defRPr kumimoji="1" sz="280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801" indent="-145801" algn="l" defTabSz="583204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37403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29005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102060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2210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812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5414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7016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8618" indent="-145801" algn="l" defTabSz="583204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602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3204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806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6409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8011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9613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1215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2817" algn="l" defTabSz="583204" rtl="0" eaLnBrk="1" latinLnBrk="0" hangingPunct="1">
        <a:defRPr kumimoji="1"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213" y="4449390"/>
            <a:ext cx="1537506" cy="1713098"/>
          </a:xfrm>
          <a:prstGeom prst="rect">
            <a:avLst/>
          </a:prstGeom>
          <a:gradFill>
            <a:gsLst>
              <a:gs pos="91500">
                <a:srgbClr val="C2DAEF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6" name="角丸四角形吹き出し 5"/>
          <p:cNvSpPr/>
          <p:nvPr/>
        </p:nvSpPr>
        <p:spPr>
          <a:xfrm>
            <a:off x="3887787" y="6162488"/>
            <a:ext cx="3613054" cy="3454803"/>
          </a:xfrm>
          <a:prstGeom prst="wedgeRoundRectCallout">
            <a:avLst>
              <a:gd name="adj1" fmla="val -3277"/>
              <a:gd name="adj2" fmla="val 55883"/>
              <a:gd name="adj3" fmla="val 16667"/>
            </a:avLst>
          </a:prstGeom>
          <a:ln w="28575" cmpd="thickThin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altLang="ja-JP" sz="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★おもに就職氷河期世代の方や、そのご家族の方からの相談をお受けします。（訪問しての相談にも対応します）</a:t>
            </a:r>
            <a:endParaRPr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9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★一人ひとりの就労や自立に向けて、関係</a:t>
            </a:r>
            <a:r>
              <a:rPr kumimoji="1"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機関と</a:t>
            </a: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連携しながら支援します。</a:t>
            </a:r>
            <a:endParaRPr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9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</a:t>
            </a:r>
            <a:r>
              <a:rPr kumimoji="1"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よりよい生活づくり</a:t>
            </a: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を、その方のペースで一緒に取り組んでいきます。</a:t>
            </a:r>
            <a:endParaRPr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雲形吹き出し 18"/>
          <p:cNvSpPr/>
          <p:nvPr/>
        </p:nvSpPr>
        <p:spPr>
          <a:xfrm>
            <a:off x="2156416" y="2861841"/>
            <a:ext cx="3189943" cy="990398"/>
          </a:xfrm>
          <a:prstGeom prst="cloudCallout">
            <a:avLst>
              <a:gd name="adj1" fmla="val -5602"/>
              <a:gd name="adj2" fmla="val 11938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家にいる時間が長く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外に出づらい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6083245" y="262469"/>
            <a:ext cx="1370235" cy="20948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/>
              <a:t>2022</a:t>
            </a:r>
            <a:r>
              <a:rPr kumimoji="1" lang="ja-JP" altLang="en-US" sz="1000" dirty="0"/>
              <a:t>年</a:t>
            </a:r>
            <a:r>
              <a:rPr lang="ja-JP" altLang="en-US" sz="1000" dirty="0"/>
              <a:t>５</a:t>
            </a:r>
            <a:r>
              <a:rPr kumimoji="1" lang="ja-JP" altLang="en-US" sz="1000" dirty="0"/>
              <a:t>月作成</a:t>
            </a:r>
          </a:p>
        </p:txBody>
      </p:sp>
      <p:sp>
        <p:nvSpPr>
          <p:cNvPr id="18" name="雲形吹き出し 17"/>
          <p:cNvSpPr/>
          <p:nvPr/>
        </p:nvSpPr>
        <p:spPr>
          <a:xfrm>
            <a:off x="326433" y="3763372"/>
            <a:ext cx="2844800" cy="941937"/>
          </a:xfrm>
          <a:prstGeom prst="cloudCallout">
            <a:avLst>
              <a:gd name="adj1" fmla="val 42660"/>
              <a:gd name="adj2" fmla="val 54667"/>
            </a:avLst>
          </a:prstGeom>
          <a:solidFill>
            <a:schemeClr val="lt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仕事をしたいけど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自信がない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1" name="雲形吹き出し 20"/>
          <p:cNvSpPr/>
          <p:nvPr/>
        </p:nvSpPr>
        <p:spPr>
          <a:xfrm>
            <a:off x="335491" y="4803166"/>
            <a:ext cx="2546099" cy="1005546"/>
          </a:xfrm>
          <a:prstGeom prst="cloudCallout">
            <a:avLst>
              <a:gd name="adj1" fmla="val 54751"/>
              <a:gd name="adj2" fmla="val 3137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人とのかかわりを増やしたい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8" name="雲形吹き出し 27"/>
          <p:cNvSpPr/>
          <p:nvPr/>
        </p:nvSpPr>
        <p:spPr>
          <a:xfrm>
            <a:off x="4546600" y="3565626"/>
            <a:ext cx="2815192" cy="1039075"/>
          </a:xfrm>
          <a:prstGeom prst="cloudCallout">
            <a:avLst>
              <a:gd name="adj1" fmla="val -38332"/>
              <a:gd name="adj2" fmla="val 5657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無職の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</a:t>
            </a:r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endParaRPr kumimoji="1"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ひきこもり気味</a:t>
            </a:r>
            <a:endParaRPr kumimoji="1"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雲形吹き出し 1"/>
          <p:cNvSpPr/>
          <p:nvPr/>
        </p:nvSpPr>
        <p:spPr>
          <a:xfrm>
            <a:off x="5234699" y="4674357"/>
            <a:ext cx="2218781" cy="1134355"/>
          </a:xfrm>
          <a:prstGeom prst="cloudCallout">
            <a:avLst>
              <a:gd name="adj1" fmla="val -56149"/>
              <a:gd name="adj2" fmla="val 3579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子どもの将来やお金のことが不安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05360" y="5952510"/>
            <a:ext cx="3707066" cy="5001369"/>
          </a:xfrm>
          <a:custGeom>
            <a:avLst/>
            <a:gdLst>
              <a:gd name="connsiteX0" fmla="*/ 0 w 4859876"/>
              <a:gd name="connsiteY0" fmla="*/ 0 h 5232202"/>
              <a:gd name="connsiteX1" fmla="*/ 4859876 w 4859876"/>
              <a:gd name="connsiteY1" fmla="*/ 0 h 5232202"/>
              <a:gd name="connsiteX2" fmla="*/ 4859876 w 4859876"/>
              <a:gd name="connsiteY2" fmla="*/ 5232202 h 5232202"/>
              <a:gd name="connsiteX3" fmla="*/ 0 w 4859876"/>
              <a:gd name="connsiteY3" fmla="*/ 5232202 h 5232202"/>
              <a:gd name="connsiteX4" fmla="*/ 0 w 4859876"/>
              <a:gd name="connsiteY4" fmla="*/ 0 h 5232202"/>
              <a:gd name="connsiteX0" fmla="*/ 0 w 4859876"/>
              <a:gd name="connsiteY0" fmla="*/ 0 h 5232202"/>
              <a:gd name="connsiteX1" fmla="*/ 4473796 w 4859876"/>
              <a:gd name="connsiteY1" fmla="*/ 121920 h 5232202"/>
              <a:gd name="connsiteX2" fmla="*/ 4859876 w 4859876"/>
              <a:gd name="connsiteY2" fmla="*/ 5232202 h 5232202"/>
              <a:gd name="connsiteX3" fmla="*/ 0 w 4859876"/>
              <a:gd name="connsiteY3" fmla="*/ 5232202 h 5232202"/>
              <a:gd name="connsiteX4" fmla="*/ 0 w 4859876"/>
              <a:gd name="connsiteY4" fmla="*/ 0 h 5232202"/>
              <a:gd name="connsiteX0" fmla="*/ 0 w 4636356"/>
              <a:gd name="connsiteY0" fmla="*/ 0 h 5232202"/>
              <a:gd name="connsiteX1" fmla="*/ 4473796 w 4636356"/>
              <a:gd name="connsiteY1" fmla="*/ 121920 h 5232202"/>
              <a:gd name="connsiteX2" fmla="*/ 4636356 w 4636356"/>
              <a:gd name="connsiteY2" fmla="*/ 4886762 h 5232202"/>
              <a:gd name="connsiteX3" fmla="*/ 0 w 4636356"/>
              <a:gd name="connsiteY3" fmla="*/ 5232202 h 5232202"/>
              <a:gd name="connsiteX4" fmla="*/ 0 w 4636356"/>
              <a:gd name="connsiteY4" fmla="*/ 0 h 5232202"/>
              <a:gd name="connsiteX0" fmla="*/ 20320 w 4636356"/>
              <a:gd name="connsiteY0" fmla="*/ 162560 h 5110282"/>
              <a:gd name="connsiteX1" fmla="*/ 4473796 w 4636356"/>
              <a:gd name="connsiteY1" fmla="*/ 0 h 5110282"/>
              <a:gd name="connsiteX2" fmla="*/ 4636356 w 4636356"/>
              <a:gd name="connsiteY2" fmla="*/ 4764842 h 5110282"/>
              <a:gd name="connsiteX3" fmla="*/ 0 w 4636356"/>
              <a:gd name="connsiteY3" fmla="*/ 5110282 h 5110282"/>
              <a:gd name="connsiteX4" fmla="*/ 20320 w 4636356"/>
              <a:gd name="connsiteY4" fmla="*/ 162560 h 5110282"/>
              <a:gd name="connsiteX0" fmla="*/ 20320 w 4636356"/>
              <a:gd name="connsiteY0" fmla="*/ 0 h 4947722"/>
              <a:gd name="connsiteX1" fmla="*/ 4290916 w 4636356"/>
              <a:gd name="connsiteY1" fmla="*/ 81280 h 4947722"/>
              <a:gd name="connsiteX2" fmla="*/ 4636356 w 4636356"/>
              <a:gd name="connsiteY2" fmla="*/ 4602282 h 4947722"/>
              <a:gd name="connsiteX3" fmla="*/ 0 w 4636356"/>
              <a:gd name="connsiteY3" fmla="*/ 4947722 h 4947722"/>
              <a:gd name="connsiteX4" fmla="*/ 20320 w 4636356"/>
              <a:gd name="connsiteY4" fmla="*/ 0 h 4947722"/>
              <a:gd name="connsiteX0" fmla="*/ 20320 w 4636356"/>
              <a:gd name="connsiteY0" fmla="*/ 0 h 4947722"/>
              <a:gd name="connsiteX1" fmla="*/ 4453476 w 4636356"/>
              <a:gd name="connsiteY1" fmla="*/ 162560 h 4947722"/>
              <a:gd name="connsiteX2" fmla="*/ 4636356 w 4636356"/>
              <a:gd name="connsiteY2" fmla="*/ 4602282 h 4947722"/>
              <a:gd name="connsiteX3" fmla="*/ 0 w 4636356"/>
              <a:gd name="connsiteY3" fmla="*/ 4947722 h 4947722"/>
              <a:gd name="connsiteX4" fmla="*/ 20320 w 4636356"/>
              <a:gd name="connsiteY4" fmla="*/ 0 h 4947722"/>
              <a:gd name="connsiteX0" fmla="*/ 20320 w 4636356"/>
              <a:gd name="connsiteY0" fmla="*/ 0 h 4947722"/>
              <a:gd name="connsiteX1" fmla="*/ 4555076 w 4636356"/>
              <a:gd name="connsiteY1" fmla="*/ 40640 h 4947722"/>
              <a:gd name="connsiteX2" fmla="*/ 4636356 w 4636356"/>
              <a:gd name="connsiteY2" fmla="*/ 4602282 h 4947722"/>
              <a:gd name="connsiteX3" fmla="*/ 0 w 4636356"/>
              <a:gd name="connsiteY3" fmla="*/ 4947722 h 4947722"/>
              <a:gd name="connsiteX4" fmla="*/ 20320 w 4636356"/>
              <a:gd name="connsiteY4" fmla="*/ 0 h 4947722"/>
              <a:gd name="connsiteX0" fmla="*/ 347 w 4616383"/>
              <a:gd name="connsiteY0" fmla="*/ 0 h 4622602"/>
              <a:gd name="connsiteX1" fmla="*/ 4535103 w 4616383"/>
              <a:gd name="connsiteY1" fmla="*/ 40640 h 4622602"/>
              <a:gd name="connsiteX2" fmla="*/ 4616383 w 4616383"/>
              <a:gd name="connsiteY2" fmla="*/ 4602282 h 4622602"/>
              <a:gd name="connsiteX3" fmla="*/ 81627 w 4616383"/>
              <a:gd name="connsiteY3" fmla="*/ 4622602 h 4622602"/>
              <a:gd name="connsiteX4" fmla="*/ 347 w 4616383"/>
              <a:gd name="connsiteY4" fmla="*/ 0 h 4622602"/>
              <a:gd name="connsiteX0" fmla="*/ 20320 w 4636356"/>
              <a:gd name="connsiteY0" fmla="*/ 0 h 4622602"/>
              <a:gd name="connsiteX1" fmla="*/ 4555076 w 4636356"/>
              <a:gd name="connsiteY1" fmla="*/ 40640 h 4622602"/>
              <a:gd name="connsiteX2" fmla="*/ 4636356 w 4636356"/>
              <a:gd name="connsiteY2" fmla="*/ 4602282 h 4622602"/>
              <a:gd name="connsiteX3" fmla="*/ 0 w 4636356"/>
              <a:gd name="connsiteY3" fmla="*/ 4622602 h 4622602"/>
              <a:gd name="connsiteX4" fmla="*/ 20320 w 4636356"/>
              <a:gd name="connsiteY4" fmla="*/ 0 h 4622602"/>
              <a:gd name="connsiteX0" fmla="*/ 60960 w 4676996"/>
              <a:gd name="connsiteY0" fmla="*/ 0 h 4602282"/>
              <a:gd name="connsiteX1" fmla="*/ 4595716 w 4676996"/>
              <a:gd name="connsiteY1" fmla="*/ 40640 h 4602282"/>
              <a:gd name="connsiteX2" fmla="*/ 4676996 w 4676996"/>
              <a:gd name="connsiteY2" fmla="*/ 4602282 h 4602282"/>
              <a:gd name="connsiteX3" fmla="*/ 0 w 4676996"/>
              <a:gd name="connsiteY3" fmla="*/ 4561642 h 4602282"/>
              <a:gd name="connsiteX4" fmla="*/ 60960 w 4676996"/>
              <a:gd name="connsiteY4" fmla="*/ 0 h 4602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76996" h="4602282">
                <a:moveTo>
                  <a:pt x="60960" y="0"/>
                </a:moveTo>
                <a:lnTo>
                  <a:pt x="4595716" y="40640"/>
                </a:lnTo>
                <a:lnTo>
                  <a:pt x="4676996" y="4602282"/>
                </a:lnTo>
                <a:lnTo>
                  <a:pt x="0" y="4561642"/>
                </a:lnTo>
                <a:cubicBezTo>
                  <a:pt x="6773" y="2912401"/>
                  <a:pt x="54187" y="1649241"/>
                  <a:pt x="60960" y="0"/>
                </a:cubicBez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endParaRPr kumimoji="1" lang="en-US" altLang="ja-JP" sz="800" dirty="0"/>
          </a:p>
          <a:p>
            <a:endParaRPr lang="en-US" altLang="ja-JP" sz="800" dirty="0"/>
          </a:p>
          <a:p>
            <a:r>
              <a:rPr kumimoji="1" lang="en-US" altLang="ja-JP" sz="1600" dirty="0"/>
              <a:t>                                                              </a:t>
            </a:r>
            <a:r>
              <a:rPr lang="ja-JP" altLang="en-US" sz="1600" dirty="0"/>
              <a:t>　　　　　　　　　　　　　　　　</a:t>
            </a:r>
            <a:r>
              <a:rPr kumimoji="1"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★お電話で</a:t>
            </a:r>
            <a:r>
              <a:rPr kumimoji="1" lang="en-US" altLang="ja-JP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kumimoji="1" lang="ja-JP" altLang="en-US" sz="2000" dirty="0"/>
              <a:t>　</a:t>
            </a:r>
            <a:endParaRPr kumimoji="1" lang="en-US" altLang="ja-JP" sz="2000" dirty="0"/>
          </a:p>
          <a:p>
            <a:r>
              <a:rPr lang="ja-JP" altLang="en-US" dirty="0">
                <a:solidFill>
                  <a:srgbClr val="EF3E07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en-US" altLang="ja-JP" dirty="0">
                <a:solidFill>
                  <a:srgbClr val="EF3E07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(</a:t>
            </a:r>
            <a:r>
              <a:rPr kumimoji="1" lang="ja-JP" altLang="en-US" dirty="0">
                <a:solidFill>
                  <a:srgbClr val="EF3E07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０８３６</a:t>
            </a:r>
            <a:r>
              <a:rPr kumimoji="1" lang="en-US" altLang="ja-JP" dirty="0">
                <a:solidFill>
                  <a:srgbClr val="EF3E07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)</a:t>
            </a:r>
            <a:r>
              <a:rPr kumimoji="1" lang="ja-JP" altLang="en-US" dirty="0">
                <a:solidFill>
                  <a:srgbClr val="EF3E07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３４－８３９３</a:t>
            </a:r>
            <a:endParaRPr kumimoji="1" lang="en-US" altLang="ja-JP" dirty="0">
              <a:solidFill>
                <a:srgbClr val="EF3E07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★宇部市役所総合案内で</a:t>
            </a:r>
            <a:r>
              <a:rPr kumimoji="1" lang="en-US" altLang="ja-JP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r>
              <a:rPr kumimoji="1" lang="ja-JP" altLang="en-US" dirty="0">
                <a:solidFill>
                  <a:srgbClr val="EF3E07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ja-JP" altLang="en-US" b="1" dirty="0">
                <a:solidFill>
                  <a:srgbClr val="EF3E07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lang="ja-JP" altLang="en-US" dirty="0">
                <a:solidFill>
                  <a:srgbClr val="EF3E07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福祉総合相談</a:t>
            </a:r>
            <a:endParaRPr lang="en-US" altLang="ja-JP" dirty="0">
              <a:solidFill>
                <a:srgbClr val="EF3E07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endParaRPr kumimoji="1" lang="en-US" altLang="ja-JP" sz="1500" dirty="0">
              <a:solidFill>
                <a:srgbClr val="EF3E07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★メール、</a:t>
            </a:r>
            <a:r>
              <a:rPr kumimoji="1" lang="en-US" altLang="ja-JP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</a:t>
            </a:r>
            <a:r>
              <a:rPr lang="en-US" altLang="ja-JP" sz="15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…</a:t>
            </a:r>
            <a:endParaRPr kumimoji="1" lang="en-US" altLang="ja-JP" sz="1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kumimoji="1"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05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メール　</a:t>
            </a:r>
            <a:r>
              <a:rPr lang="en-US" altLang="ja-JP" sz="1400" b="1" dirty="0">
                <a:solidFill>
                  <a:srgbClr val="1C57EC"/>
                </a:solidFill>
              </a:rPr>
              <a:t>chi-fuku@city.ube.yamaguchi.jp</a:t>
            </a:r>
            <a:r>
              <a:rPr lang="ja-JP" altLang="en-US" sz="10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（メールは開封確認請求か、電話で到達確認をして下さい）</a:t>
            </a:r>
            <a:endParaRPr kumimoji="1" lang="en-US" altLang="ja-JP" sz="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en-US" altLang="ja-JP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4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400" dirty="0">
                <a:solidFill>
                  <a:srgbClr val="F1503F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０８３６－２２－６０２６</a:t>
            </a:r>
            <a:endParaRPr lang="en-US" altLang="ja-JP" sz="1400" dirty="0">
              <a:solidFill>
                <a:srgbClr val="F1503F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endParaRPr kumimoji="1" lang="en-US" altLang="ja-JP" sz="1400" dirty="0">
              <a:solidFill>
                <a:srgbClr val="F1503F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755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8601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宇部市常盤町一丁目７番１号　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宇部市役所　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階　地域福祉課内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福祉総合相談センター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99372" y="6260345"/>
            <a:ext cx="3263447" cy="400110"/>
          </a:xfrm>
          <a:prstGeom prst="rect">
            <a:avLst/>
          </a:prstGeom>
          <a:solidFill>
            <a:srgbClr val="3BBD25"/>
          </a:solidFill>
          <a:ln w="38100">
            <a:solidFill>
              <a:srgbClr val="C3DAF3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ja-JP" alt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相談は無料です</a:t>
            </a:r>
            <a:endParaRPr kumimoji="1" lang="ja-JP" alt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2894" y="4666129"/>
            <a:ext cx="1312792" cy="1442628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786042" y="2347147"/>
            <a:ext cx="657575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prstMaterial="matte">
              <a:bevelT w="0" h="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altLang="ja-JP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*</a:t>
            </a:r>
            <a:r>
              <a:rPr lang="ja-JP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就職氷河期世代とは、バブル崩壊後の就職難の時期に安定した仕事に就く</a:t>
            </a:r>
            <a:endParaRPr lang="en-US" altLang="ja-JP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 ことが出来なかった世代（概ね</a:t>
            </a:r>
            <a:r>
              <a:rPr lang="en-US" altLang="ja-JP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30</a:t>
            </a:r>
            <a:r>
              <a:rPr lang="ja-JP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代後半～</a:t>
            </a:r>
            <a:r>
              <a:rPr lang="en-US" altLang="ja-JP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40</a:t>
            </a:r>
            <a:r>
              <a:rPr lang="ja-JP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代後半）のことをいいます。</a:t>
            </a:r>
            <a:endParaRPr kumimoji="1" lang="ja-JP" altLang="en-US" sz="1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35491" y="571930"/>
            <a:ext cx="7153870" cy="1749206"/>
          </a:xfrm>
          <a:prstGeom prst="rect">
            <a:avLst/>
          </a:prstGeom>
          <a:solidFill>
            <a:srgbClr val="3BBD25"/>
          </a:solidFill>
          <a:ln w="38100">
            <a:solidFill>
              <a:srgbClr val="A4C7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24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*</a:t>
            </a:r>
            <a:r>
              <a:rPr lang="ja-JP" altLang="en-US" sz="2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就職氷河期世代 等の方へ</a:t>
            </a:r>
            <a:endParaRPr lang="en-US" altLang="ja-JP" sz="2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6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アウトリーチ支援員</a:t>
            </a:r>
            <a:r>
              <a:rPr lang="ja-JP" altLang="en-US" sz="28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</a:p>
          <a:p>
            <a:pPr algn="ctr"/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就労や社会参加をお手伝いします！</a:t>
            </a:r>
            <a:endParaRPr lang="en-US" altLang="ja-JP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</p:txBody>
      </p:sp>
      <p:pic>
        <p:nvPicPr>
          <p:cNvPr id="1026" name="Picture 2" descr="image0 (4)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828" y="9332587"/>
            <a:ext cx="1351027" cy="1230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角丸四角形 9"/>
          <p:cNvSpPr/>
          <p:nvPr/>
        </p:nvSpPr>
        <p:spPr>
          <a:xfrm>
            <a:off x="3812893" y="6129715"/>
            <a:ext cx="3715677" cy="497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〈</a:t>
            </a:r>
            <a:r>
              <a:rPr lang="ja-JP" altLang="en-US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アウトリーチ支援員</a:t>
            </a:r>
            <a:r>
              <a:rPr lang="en-US" altLang="ja-JP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〉</a:t>
            </a:r>
            <a:r>
              <a:rPr lang="ja-JP" altLang="en-US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って？</a:t>
            </a:r>
            <a:endParaRPr lang="en-US" altLang="ja-JP" sz="1400" b="1" dirty="0">
              <a:solidFill>
                <a:schemeClr val="bg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0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正方形/長方形 53"/>
          <p:cNvSpPr/>
          <p:nvPr/>
        </p:nvSpPr>
        <p:spPr>
          <a:xfrm>
            <a:off x="538105" y="3575934"/>
            <a:ext cx="6757306" cy="4092362"/>
          </a:xfrm>
          <a:prstGeom prst="rect">
            <a:avLst/>
          </a:prstGeom>
          <a:pattFill prst="pct80">
            <a:fgClr>
              <a:srgbClr val="FFC000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4" name="正方形/長方形 3"/>
          <p:cNvSpPr/>
          <p:nvPr/>
        </p:nvSpPr>
        <p:spPr>
          <a:xfrm>
            <a:off x="2629388" y="3813555"/>
            <a:ext cx="4506687" cy="3617037"/>
          </a:xfrm>
          <a:prstGeom prst="rect">
            <a:avLst/>
          </a:prstGeom>
          <a:gradFill>
            <a:gsLst>
              <a:gs pos="55467">
                <a:srgbClr val="FBF4E1"/>
              </a:gs>
              <a:gs pos="20000">
                <a:srgbClr val="FFFF66"/>
              </a:gs>
              <a:gs pos="86000">
                <a:srgbClr val="FFFF66"/>
              </a:gs>
            </a:gsLst>
            <a:lin ang="13500000" scaled="1"/>
          </a:gra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42" name="正方形/長方形 41"/>
          <p:cNvSpPr/>
          <p:nvPr/>
        </p:nvSpPr>
        <p:spPr>
          <a:xfrm>
            <a:off x="707244" y="4094664"/>
            <a:ext cx="1663426" cy="3226498"/>
          </a:xfrm>
          <a:prstGeom prst="rect">
            <a:avLst/>
          </a:prstGeom>
          <a:gradFill>
            <a:gsLst>
              <a:gs pos="0">
                <a:schemeClr val="lt1">
                  <a:shade val="30000"/>
                  <a:satMod val="115000"/>
                </a:schemeClr>
              </a:gs>
              <a:gs pos="0">
                <a:srgbClr val="FFFF66"/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5400000" scaled="1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2000" dirty="0"/>
          </a:p>
        </p:txBody>
      </p:sp>
      <p:sp>
        <p:nvSpPr>
          <p:cNvPr id="29" name="正方形/長方形 28"/>
          <p:cNvSpPr/>
          <p:nvPr/>
        </p:nvSpPr>
        <p:spPr>
          <a:xfrm>
            <a:off x="2335742" y="9610346"/>
            <a:ext cx="52068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endParaRPr lang="ja-JP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11550" y="381623"/>
            <a:ext cx="6847625" cy="584775"/>
          </a:xfrm>
          <a:prstGeom prst="rect">
            <a:avLst/>
          </a:prstGeom>
          <a:solidFill>
            <a:srgbClr val="3BBD25"/>
          </a:solidFill>
        </p:spPr>
        <p:txBody>
          <a:bodyPr wrap="square" rtlCol="0">
            <a:spAutoFit/>
          </a:bodyPr>
          <a:lstStyle/>
          <a:p>
            <a:r>
              <a:rPr lang="ja-JP" altLang="en-US" sz="3200" spc="-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就職氷河期世代等へのアウトリーチ支援</a:t>
            </a:r>
          </a:p>
        </p:txBody>
      </p:sp>
      <p:sp>
        <p:nvSpPr>
          <p:cNvPr id="19" name="楕円 18"/>
          <p:cNvSpPr/>
          <p:nvPr/>
        </p:nvSpPr>
        <p:spPr>
          <a:xfrm>
            <a:off x="5048112" y="4305259"/>
            <a:ext cx="1975493" cy="77403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spc="-300" dirty="0"/>
              <a:t>ふらっと</a:t>
            </a:r>
            <a:endParaRPr lang="en-US" altLang="ja-JP" sz="1600" spc="-300" dirty="0"/>
          </a:p>
          <a:p>
            <a:pPr algn="ctr"/>
            <a:r>
              <a:rPr kumimoji="1" lang="ja-JP" altLang="en-US" sz="1600" spc="-300" dirty="0"/>
              <a:t>コミュニティー</a:t>
            </a:r>
            <a:endParaRPr kumimoji="1" lang="en-US" altLang="ja-JP" sz="1600" spc="-300" dirty="0"/>
          </a:p>
          <a:p>
            <a:pPr algn="ctr"/>
            <a:r>
              <a:rPr kumimoji="1" lang="ja-JP" altLang="en-US" sz="1600" spc="-300" dirty="0"/>
              <a:t>ひだまり</a:t>
            </a:r>
          </a:p>
        </p:txBody>
      </p:sp>
      <p:sp>
        <p:nvSpPr>
          <p:cNvPr id="20" name="楕円 19"/>
          <p:cNvSpPr/>
          <p:nvPr/>
        </p:nvSpPr>
        <p:spPr>
          <a:xfrm>
            <a:off x="3125964" y="4841235"/>
            <a:ext cx="1962387" cy="6277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spc="-300" dirty="0"/>
              <a:t>若者サポート</a:t>
            </a:r>
            <a:endParaRPr lang="en-US" altLang="ja-JP" sz="1600" spc="-300" dirty="0"/>
          </a:p>
          <a:p>
            <a:pPr algn="ctr"/>
            <a:r>
              <a:rPr lang="ja-JP" altLang="en-US" sz="1600" spc="-300" dirty="0"/>
              <a:t>ステーション</a:t>
            </a:r>
            <a:endParaRPr kumimoji="1" lang="ja-JP" altLang="en-US" sz="2400" spc="-300" dirty="0"/>
          </a:p>
        </p:txBody>
      </p:sp>
      <p:sp>
        <p:nvSpPr>
          <p:cNvPr id="21" name="楕円 20"/>
          <p:cNvSpPr/>
          <p:nvPr/>
        </p:nvSpPr>
        <p:spPr>
          <a:xfrm>
            <a:off x="3135941" y="5563013"/>
            <a:ext cx="1824288" cy="47494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spc="-300" dirty="0"/>
              <a:t>ハローワーク</a:t>
            </a:r>
            <a:endParaRPr kumimoji="1" lang="ja-JP" altLang="en-US" sz="1600" spc="-300" dirty="0"/>
          </a:p>
        </p:txBody>
      </p:sp>
      <p:sp>
        <p:nvSpPr>
          <p:cNvPr id="23" name="楕円 22"/>
          <p:cNvSpPr/>
          <p:nvPr/>
        </p:nvSpPr>
        <p:spPr>
          <a:xfrm>
            <a:off x="3146824" y="6766452"/>
            <a:ext cx="1835067" cy="6231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dirty="0"/>
              <a:t>障害者就労</a:t>
            </a:r>
            <a:endParaRPr lang="en-US" altLang="ja-JP" sz="1600" dirty="0"/>
          </a:p>
          <a:p>
            <a:pPr algn="ctr"/>
            <a:r>
              <a:rPr lang="ja-JP" altLang="en-US" sz="1600" dirty="0"/>
              <a:t>関係機関</a:t>
            </a:r>
            <a:endParaRPr kumimoji="1" lang="ja-JP" altLang="en-US" sz="1600" dirty="0"/>
          </a:p>
        </p:txBody>
      </p:sp>
      <p:sp>
        <p:nvSpPr>
          <p:cNvPr id="25" name="楕円 24"/>
          <p:cNvSpPr/>
          <p:nvPr/>
        </p:nvSpPr>
        <p:spPr>
          <a:xfrm>
            <a:off x="5319142" y="6011745"/>
            <a:ext cx="1433431" cy="60943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民生委員</a:t>
            </a:r>
          </a:p>
        </p:txBody>
      </p:sp>
      <p:sp>
        <p:nvSpPr>
          <p:cNvPr id="26" name="楕円 25"/>
          <p:cNvSpPr/>
          <p:nvPr/>
        </p:nvSpPr>
        <p:spPr>
          <a:xfrm>
            <a:off x="5015270" y="5160416"/>
            <a:ext cx="2050906" cy="71025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福祉なんでも相談窓口</a:t>
            </a:r>
          </a:p>
        </p:txBody>
      </p:sp>
      <p:sp>
        <p:nvSpPr>
          <p:cNvPr id="27" name="楕円 26"/>
          <p:cNvSpPr/>
          <p:nvPr/>
        </p:nvSpPr>
        <p:spPr>
          <a:xfrm>
            <a:off x="5046736" y="6771852"/>
            <a:ext cx="1990708" cy="57294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/>
              <a:t>福祉関係機関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511549" y="1097959"/>
            <a:ext cx="6733063" cy="1594372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000" b="1" dirty="0"/>
              <a:t>　</a:t>
            </a:r>
            <a:r>
              <a:rPr kumimoji="1" lang="ja-JP" altLang="en-US" b="1" dirty="0"/>
              <a:t>支援対象者</a:t>
            </a:r>
            <a:r>
              <a:rPr kumimoji="1" lang="ja-JP" altLang="en-US" sz="2000" b="1" dirty="0"/>
              <a:t>　　　　　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　　　</a:t>
            </a:r>
            <a:r>
              <a:rPr kumimoji="1" lang="ja-JP" altLang="en-US" b="1" dirty="0"/>
              <a:t>就職氷河期世代 等の方で</a:t>
            </a:r>
            <a:endParaRPr kumimoji="1" lang="en-US" altLang="ja-JP" b="1" dirty="0"/>
          </a:p>
          <a:p>
            <a:r>
              <a:rPr lang="ja-JP" altLang="en-US" sz="2000" b="1" dirty="0"/>
              <a:t>　　　　　</a:t>
            </a:r>
            <a:r>
              <a:rPr kumimoji="1" lang="ja-JP" altLang="en-US" sz="2000" b="1" dirty="0"/>
              <a:t>・不安定な就労状態にある方</a:t>
            </a:r>
            <a:endParaRPr kumimoji="1" lang="en-US" altLang="ja-JP" sz="2000" b="1" dirty="0"/>
          </a:p>
          <a:p>
            <a:r>
              <a:rPr lang="ja-JP" altLang="en-US" sz="2000" b="1" dirty="0"/>
              <a:t>　　　　　・社会参加にむけた支援を必要とする方</a:t>
            </a:r>
            <a:endParaRPr lang="en-US" altLang="ja-JP" sz="2000" b="1" dirty="0"/>
          </a:p>
          <a:p>
            <a:r>
              <a:rPr kumimoji="1" lang="ja-JP" altLang="en-US" sz="2000" b="1" dirty="0"/>
              <a:t>　　　　　・長期にわたり無職の状態にある方等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1012388" y="7935123"/>
            <a:ext cx="6011217" cy="991228"/>
          </a:xfrm>
          <a:prstGeom prst="rect">
            <a:avLst/>
          </a:prstGeom>
          <a:solidFill>
            <a:srgbClr val="35AB2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就労等、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個々に応じた</a:t>
            </a:r>
            <a:r>
              <a:rPr kumimoji="1"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社会参加へ</a:t>
            </a:r>
          </a:p>
        </p:txBody>
      </p:sp>
      <p:sp>
        <p:nvSpPr>
          <p:cNvPr id="24" name="楕円 23"/>
          <p:cNvSpPr/>
          <p:nvPr/>
        </p:nvSpPr>
        <p:spPr>
          <a:xfrm>
            <a:off x="2892572" y="3921220"/>
            <a:ext cx="2295972" cy="82567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spc="-300" dirty="0"/>
              <a:t>生 活  相  談</a:t>
            </a:r>
            <a:endParaRPr kumimoji="1" lang="en-US" altLang="ja-JP" sz="1600" spc="-300" dirty="0"/>
          </a:p>
          <a:p>
            <a:pPr algn="ctr"/>
            <a:r>
              <a:rPr kumimoji="1" lang="ja-JP" altLang="en-US" sz="1600" spc="-300" dirty="0"/>
              <a:t>サポートセンターうべ</a:t>
            </a:r>
            <a:endParaRPr kumimoji="1" lang="en-US" altLang="ja-JP" sz="1600" spc="-300" dirty="0"/>
          </a:p>
        </p:txBody>
      </p:sp>
      <p:sp>
        <p:nvSpPr>
          <p:cNvPr id="41" name="正方形/長方形 40"/>
          <p:cNvSpPr/>
          <p:nvPr/>
        </p:nvSpPr>
        <p:spPr>
          <a:xfrm>
            <a:off x="707244" y="5686754"/>
            <a:ext cx="1663426" cy="179988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アウトリーチ支援員</a:t>
            </a:r>
            <a:endParaRPr lang="en-US" altLang="ja-JP" sz="24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★訪問等を通した丁寧な支援</a:t>
            </a:r>
          </a:p>
          <a:p>
            <a:pPr algn="ctr"/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★ウェブサイト等での効果的な　　　　広報活動</a:t>
            </a: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33330" y="8471235"/>
            <a:ext cx="1180550" cy="973631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797" y="8251409"/>
            <a:ext cx="1341363" cy="1349883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1569160" y="9091831"/>
            <a:ext cx="50053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b="1" u="sng" dirty="0"/>
              <a:t>こちらにご連絡下さい</a:t>
            </a:r>
            <a:endParaRPr lang="en-US" altLang="ja-JP" sz="1600" b="1" u="sng" dirty="0"/>
          </a:p>
          <a:p>
            <a:pPr lvl="0"/>
            <a:r>
              <a:rPr lang="ja-JP" altLang="en-US" sz="15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5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755</a:t>
            </a:r>
            <a:r>
              <a:rPr lang="ja-JP" altLang="en-US" sz="15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r>
              <a:rPr lang="en-US" altLang="ja-JP" sz="15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8601</a:t>
            </a:r>
            <a:r>
              <a:rPr lang="ja-JP" altLang="en-US" sz="15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宇部市常盤町一丁目７番１号</a:t>
            </a:r>
            <a:endParaRPr lang="en-US" altLang="ja-JP" sz="15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5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宇部市役所　地域福祉課内　福祉総合相談センター</a:t>
            </a:r>
            <a:endParaRPr lang="en-US" altLang="ja-JP" sz="15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5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5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      08</a:t>
            </a:r>
            <a:r>
              <a:rPr lang="ja-JP" altLang="en-US" sz="15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３６－３４－８３９３</a:t>
            </a:r>
            <a:endParaRPr lang="en-US" altLang="ja-JP" sz="15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5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en-US" altLang="ja-JP" sz="1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</a:t>
            </a:r>
            <a:r>
              <a:rPr lang="en-US" altLang="ja-JP" sz="15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5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</a:t>
            </a:r>
            <a:r>
              <a:rPr lang="en-US" altLang="ja-JP" sz="15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15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８３６－２２－６０２６</a:t>
            </a:r>
            <a:endParaRPr lang="en-US" altLang="ja-JP" sz="15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/>
            <a:r>
              <a:rPr lang="ja-JP" altLang="en-US" sz="15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メール　</a:t>
            </a:r>
            <a:r>
              <a:rPr lang="en-US" altLang="ja-JP" b="1" dirty="0">
                <a:solidFill>
                  <a:prstClr val="black"/>
                </a:solidFill>
              </a:rPr>
              <a:t>chi-fuku@city.ube.yamaguchi.jp</a:t>
            </a:r>
          </a:p>
          <a:p>
            <a:endParaRPr lang="en-US" altLang="ja-JP" sz="1800" b="1" dirty="0"/>
          </a:p>
        </p:txBody>
      </p:sp>
      <p:sp>
        <p:nvSpPr>
          <p:cNvPr id="6" name="楕円 5"/>
          <p:cNvSpPr/>
          <p:nvPr/>
        </p:nvSpPr>
        <p:spPr>
          <a:xfrm>
            <a:off x="602773" y="3550628"/>
            <a:ext cx="1932775" cy="65225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spc="-150" dirty="0"/>
              <a:t>福祉総合</a:t>
            </a:r>
            <a:endParaRPr kumimoji="1" lang="en-US" altLang="ja-JP" sz="1600" spc="-150" dirty="0"/>
          </a:p>
          <a:p>
            <a:pPr algn="ctr"/>
            <a:r>
              <a:rPr kumimoji="1" lang="ja-JP" altLang="en-US" sz="1600" spc="-150" dirty="0"/>
              <a:t>相談センター</a:t>
            </a:r>
          </a:p>
        </p:txBody>
      </p:sp>
      <p:sp>
        <p:nvSpPr>
          <p:cNvPr id="5" name="上矢印 4"/>
          <p:cNvSpPr/>
          <p:nvPr/>
        </p:nvSpPr>
        <p:spPr>
          <a:xfrm>
            <a:off x="1892229" y="2709333"/>
            <a:ext cx="4342955" cy="972661"/>
          </a:xfrm>
          <a:prstGeom prst="upArrow">
            <a:avLst>
              <a:gd name="adj1" fmla="val 65254"/>
              <a:gd name="adj2" fmla="val 63049"/>
            </a:avLst>
          </a:prstGeom>
          <a:solidFill>
            <a:srgbClr val="EF6B21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丁寧な</a:t>
            </a:r>
            <a:r>
              <a:rPr lang="ja-JP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支援</a:t>
            </a:r>
            <a:endParaRPr kumimoji="1" lang="ja-JP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1" name="図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48" y="1457940"/>
            <a:ext cx="1186813" cy="1186813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87839" y="1175106"/>
            <a:ext cx="805975" cy="932412"/>
          </a:xfrm>
          <a:prstGeom prst="rect">
            <a:avLst/>
          </a:prstGeom>
        </p:spPr>
      </p:pic>
      <p:pic>
        <p:nvPicPr>
          <p:cNvPr id="46" name="図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19" y="4210222"/>
            <a:ext cx="1355387" cy="1453163"/>
          </a:xfrm>
          <a:prstGeom prst="rect">
            <a:avLst/>
          </a:prstGeom>
        </p:spPr>
      </p:pic>
      <p:sp>
        <p:nvSpPr>
          <p:cNvPr id="47" name="楕円 46"/>
          <p:cNvSpPr/>
          <p:nvPr/>
        </p:nvSpPr>
        <p:spPr>
          <a:xfrm>
            <a:off x="3177524" y="6129136"/>
            <a:ext cx="1819441" cy="596480"/>
          </a:xfrm>
          <a:prstGeom prst="ellipse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rgbClr val="000000"/>
                </a:solidFill>
              </a:rPr>
              <a:t>JOBSTA</a:t>
            </a:r>
          </a:p>
          <a:p>
            <a:pPr algn="ctr"/>
            <a:r>
              <a:rPr lang="ja-JP" altLang="en-US" sz="1400" dirty="0">
                <a:solidFill>
                  <a:srgbClr val="000000"/>
                </a:solidFill>
              </a:rPr>
              <a:t>ジョブスタ</a:t>
            </a:r>
            <a:endParaRPr kumimoji="1" lang="ja-JP" altLang="en-US" sz="1400" dirty="0"/>
          </a:p>
        </p:txBody>
      </p:sp>
      <p:sp>
        <p:nvSpPr>
          <p:cNvPr id="2" name="左右矢印 1"/>
          <p:cNvSpPr/>
          <p:nvPr/>
        </p:nvSpPr>
        <p:spPr>
          <a:xfrm>
            <a:off x="2060071" y="4339980"/>
            <a:ext cx="1005971" cy="1715874"/>
          </a:xfrm>
          <a:prstGeom prst="leftRightArrow">
            <a:avLst>
              <a:gd name="adj1" fmla="val 72348"/>
              <a:gd name="adj2" fmla="val 36272"/>
            </a:avLst>
          </a:prstGeom>
          <a:solidFill>
            <a:srgbClr val="FD6333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連携</a:t>
            </a:r>
            <a:endParaRPr kumimoji="1" lang="en-US" altLang="ja-JP" sz="2800" b="1" dirty="0"/>
          </a:p>
        </p:txBody>
      </p:sp>
    </p:spTree>
    <p:extLst>
      <p:ext uri="{BB962C8B-B14F-4D97-AF65-F5344CB8AC3E}">
        <p14:creationId xmlns:p14="http://schemas.microsoft.com/office/powerpoint/2010/main" val="3723606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5092</TotalTime>
  <Words>470</Words>
  <Application>Microsoft Office PowerPoint</Application>
  <PresentationFormat>ユーザー設定</PresentationFormat>
  <Paragraphs>82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HGPｺﾞｼｯｸM</vt:lpstr>
      <vt:lpstr>HGSｺﾞｼｯｸE</vt:lpstr>
      <vt:lpstr>HGS創英角ﾎﾟｯﾌﾟ体</vt:lpstr>
      <vt:lpstr>HG丸ｺﾞｼｯｸM-PRO</vt:lpstr>
      <vt:lpstr>HG創英角ｺﾞｼｯｸUB</vt:lpstr>
      <vt:lpstr>HG創英角ﾎﾟｯﾌﾟ体</vt:lpstr>
      <vt:lpstr>ＭＳ Ｐゴシック</vt:lpstr>
      <vt:lpstr>メイリオ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石田 真奈美</cp:lastModifiedBy>
  <cp:revision>595</cp:revision>
  <cp:lastPrinted>2022-04-27T05:31:02Z</cp:lastPrinted>
  <dcterms:created xsi:type="dcterms:W3CDTF">2013-08-07T01:16:52Z</dcterms:created>
  <dcterms:modified xsi:type="dcterms:W3CDTF">2022-05-19T01:47:20Z</dcterms:modified>
</cp:coreProperties>
</file>