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  <p:sldMasterId id="214748387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0" r:id="rId4"/>
    <p:sldId id="293" r:id="rId5"/>
    <p:sldId id="286" r:id="rId6"/>
    <p:sldId id="282" r:id="rId7"/>
    <p:sldId id="262" r:id="rId8"/>
    <p:sldId id="281" r:id="rId9"/>
    <p:sldId id="278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88" r:id="rId21"/>
    <p:sldId id="284" r:id="rId22"/>
    <p:sldId id="274" r:id="rId23"/>
    <p:sldId id="291" r:id="rId24"/>
    <p:sldId id="275" r:id="rId25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  <a:srgbClr val="FF7C80"/>
    <a:srgbClr val="FF9900"/>
    <a:srgbClr val="CC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42" autoAdjust="0"/>
    <p:restoredTop sz="80416" autoAdjust="0"/>
  </p:normalViewPr>
  <p:slideViewPr>
    <p:cSldViewPr>
      <p:cViewPr varScale="1">
        <p:scale>
          <a:sx n="86" d="100"/>
          <a:sy n="86" d="100"/>
        </p:scale>
        <p:origin x="5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65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 bwMode="auto">
          <a:xfrm>
            <a:off x="3856210" y="1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EFA28875-2C2C-4FAA-9205-E646CB6A0863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 bwMode="auto">
          <a:xfrm>
            <a:off x="0" y="9440896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 bwMode="auto">
          <a:xfrm>
            <a:off x="3856210" y="9440896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E8F2ED28-AB1A-4593-AED0-E32FC1BEF3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56210" y="1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098E06A2-EC85-4C6B-8F37-55C643F2A62C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0877" y="4720448"/>
            <a:ext cx="5445446" cy="447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96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56210" y="9440896"/>
            <a:ext cx="2949420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19A4723F-1A23-4826-BDF6-EB8B19F48D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25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160C68-3AFE-4ED6-A27F-FCF26B658B2C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Century" pitchFamily="18" charset="0"/>
              <a:ea typeface="ＭＳ 明朝" pitchFamily="17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762213-DD38-4E0A-A970-D2C289461E4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2018/5/28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408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2018/5/28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762213-DD38-4E0A-A970-D2C289461E4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9280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E0A67-8177-4656-8B6F-696831DA935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/>
              <a:t>2017/7/9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1" lang="ja-JP" altLang="en-US"/>
              <a:t>わかりやすい特別支援教育</a:t>
            </a:r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kumimoji="1" lang="zh-TW" altLang="en-US"/>
              <a:t>宇部市政出前講座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8187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680877" y="4720448"/>
            <a:ext cx="5445446" cy="3148058"/>
          </a:xfrm>
          <a:noFill/>
          <a:ln/>
        </p:spPr>
        <p:txBody>
          <a:bodyPr/>
          <a:lstStyle/>
          <a:p>
            <a:pPr algn="just"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Times New Roman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680877" y="4720448"/>
            <a:ext cx="5445446" cy="3148058"/>
          </a:xfrm>
          <a:noFill/>
          <a:ln/>
        </p:spPr>
        <p:txBody>
          <a:bodyPr/>
          <a:lstStyle/>
          <a:p>
            <a:pPr algn="just">
              <a:spcBef>
                <a:spcPct val="0"/>
              </a:spcBef>
            </a:pPr>
            <a:endParaRPr lang="ja-JP" altLang="en-US" dirty="0">
              <a:solidFill>
                <a:srgbClr val="000000"/>
              </a:solidFill>
              <a:latin typeface="Times New Roman" charset="0"/>
              <a:ea typeface="ＭＳ Ｐ明朝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1003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8875" y="630238"/>
            <a:ext cx="4546600" cy="34115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677739" y="4171177"/>
            <a:ext cx="5798435" cy="5587803"/>
          </a:xfrm>
          <a:noFill/>
          <a:ln/>
        </p:spPr>
        <p:txBody>
          <a:bodyPr/>
          <a:lstStyle/>
          <a:p>
            <a:pPr algn="just">
              <a:spcBef>
                <a:spcPct val="0"/>
              </a:spcBef>
            </a:pPr>
            <a:endParaRPr lang="ja-JP" altLang="en-US" dirty="0">
              <a:solidFill>
                <a:srgbClr val="000000"/>
              </a:solidFill>
              <a:latin typeface="Times New Roman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680877" y="4720449"/>
            <a:ext cx="5445446" cy="2756190"/>
          </a:xfrm>
          <a:noFill/>
          <a:ln/>
        </p:spPr>
        <p:txBody>
          <a:bodyPr/>
          <a:lstStyle/>
          <a:p>
            <a:pPr eaLnBrk="1" hangingPunct="1"/>
            <a:endParaRPr lang="ja-JP" altLang="en-US">
              <a:solidFill>
                <a:srgbClr val="000000"/>
              </a:solidFill>
              <a:latin typeface="Times New Roman" charset="0"/>
              <a:ea typeface="ＭＳ 明朝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9496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endParaRPr lang="ja-JP" altLang="en-US">
              <a:solidFill>
                <a:srgbClr val="000000"/>
              </a:solidFill>
              <a:latin typeface="Times New Roman" charset="0"/>
              <a:ea typeface="ＭＳ 明朝" pitchFamily="17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680877" y="4720449"/>
            <a:ext cx="5445446" cy="2756190"/>
          </a:xfrm>
          <a:noFill/>
          <a:ln/>
        </p:spPr>
        <p:txBody>
          <a:bodyPr/>
          <a:lstStyle/>
          <a:p>
            <a:pPr eaLnBrk="1" hangingPunct="1"/>
            <a:endParaRPr lang="ja-JP" altLang="en-US">
              <a:solidFill>
                <a:srgbClr val="000000"/>
              </a:solidFill>
              <a:latin typeface="Times New Roman" charset="0"/>
              <a:ea typeface="ＭＳ 明朝" pitchFamily="17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47738" y="708025"/>
            <a:ext cx="4967287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5626BF3-F217-4C9C-AFF1-6A054092657B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ED95FC0-D03E-4040-AA82-7716B087C3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A1720-9BAB-4284-853E-F0906EA5D58B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B5D57-CB8B-4509-8CF9-92F8CE4F09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AE6C6-82FC-4090-B577-44D90FDE44FA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F04A-A339-4E0F-9F6F-12BFE67239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61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94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66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08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00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6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63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7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E69A1-D9E5-479A-906B-A629FD88B40B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41775-66DC-4DF0-A32B-C00D59E5A9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11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73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93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3E219-2673-44D3-BFC5-D483D9240C2C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C45B4-3D11-4406-8531-806BAC876B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8E19E-F438-4767-BDCA-4FBD9F3E7E73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7590-5F3B-4C21-BDD9-D89D3E4D53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82188-28E3-451A-AEC3-B4AAF0B42D42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8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E1170-97DF-43A8-9BBA-DF85D097B2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A7880-8A3A-467E-9933-A7889244E7DC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4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E5348-2407-41A6-93F2-4B0607164F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B49C0-BB02-4575-A0A3-8E0382A1FF4D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3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E4DBC-A812-4EB5-BE34-FC248F6A37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BF67F-F000-4955-ADF8-F760E60E3DFC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E8E18-7682-4F22-9D14-E9790FDF95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655C9-E5D8-4CDF-8841-8B956F1ADE93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AD8A3-F14A-47E1-B7EF-C5051F11FE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15" name="Rectangle 1027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16" name="Rectangle 1028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17" name="Rectangle 1029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18" name="Rectangle 1030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19" name="Rectangle 1031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20" name="Rectangle 1032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3" name="Rectangle 1033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38923" name="Rectangle 10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fld id="{374E32AC-DC75-42D1-A356-B247B27459CC}" type="datetimeFigureOut">
              <a:rPr lang="ja-JP" altLang="en-US"/>
              <a:pPr>
                <a:defRPr/>
              </a:pPr>
              <a:t>2021/8/26</a:t>
            </a:fld>
            <a:endParaRPr lang="ja-JP" altLang="en-US"/>
          </a:p>
        </p:txBody>
      </p:sp>
      <p:sp>
        <p:nvSpPr>
          <p:cNvPr id="38924" name="Rectangle 10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8925" name="Rectangle 10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7C784C09-187E-4094-8547-90AF6CBF88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1AA5-2546-401A-82B8-5F6A077D1E28}" type="datetimeFigureOut">
              <a:rPr kumimoji="1" lang="ja-JP" altLang="en-US" smtClean="0"/>
              <a:t>2021/8/26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02867-01E9-4F99-9E28-0AFFA8AF3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31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42938" y="2428875"/>
            <a:ext cx="8393558" cy="1517650"/>
          </a:xfrm>
        </p:spPr>
        <p:txBody>
          <a:bodyPr anchorCtr="1"/>
          <a:lstStyle/>
          <a:p>
            <a:pPr eaLnBrk="1" hangingPunct="1"/>
            <a:r>
              <a:rPr lang="en-US" altLang="ja-JP" dirty="0">
                <a:latin typeface="HGS創英角ﾎﾟｯﾌﾟ体" pitchFamily="50" charset="-128"/>
                <a:ea typeface="HGP創英角ﾎﾟｯﾌﾟ体" pitchFamily="50" charset="-128"/>
              </a:rPr>
              <a:t>『</a:t>
            </a:r>
            <a:r>
              <a:rPr lang="ja-JP" altLang="en-US" dirty="0">
                <a:latin typeface="HGS創英角ﾎﾟｯﾌﾟ体" pitchFamily="50" charset="-128"/>
                <a:ea typeface="HGP創英角ﾎﾟｯﾌﾟ体" pitchFamily="50" charset="-128"/>
              </a:rPr>
              <a:t>特別支援教育と</a:t>
            </a:r>
            <a:r>
              <a:rPr lang="en-US" altLang="ja-JP" dirty="0">
                <a:latin typeface="HGS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dirty="0">
                <a:latin typeface="HGS創英角ﾎﾟｯﾌﾟ体" pitchFamily="50" charset="-128"/>
                <a:ea typeface="HGP創英角ﾎﾟｯﾌﾟ体" pitchFamily="50" charset="-128"/>
              </a:rPr>
            </a:br>
            <a:r>
              <a:rPr lang="ja-JP" altLang="en-US" dirty="0">
                <a:latin typeface="HGS創英角ﾎﾟｯﾌﾟ体" pitchFamily="50" charset="-128"/>
                <a:ea typeface="HGP創英角ﾎﾟｯﾌﾟ体" pitchFamily="50" charset="-128"/>
              </a:rPr>
              <a:t>　　　　　　就学までの流れ</a:t>
            </a:r>
            <a:r>
              <a:rPr lang="en-US" altLang="ja-JP" dirty="0" smtClean="0">
                <a:latin typeface="HGS創英角ﾎﾟｯﾌﾟ体" pitchFamily="50" charset="-128"/>
                <a:ea typeface="HGP創英角ﾎﾟｯﾌﾟ体" pitchFamily="50" charset="-128"/>
              </a:rPr>
              <a:t>』</a:t>
            </a:r>
            <a:br>
              <a:rPr lang="en-US" altLang="ja-JP" dirty="0" smtClean="0">
                <a:latin typeface="HGS創英角ﾎﾟｯﾌﾟ体" pitchFamily="50" charset="-128"/>
                <a:ea typeface="HGP創英角ﾎﾟｯﾌﾟ体" pitchFamily="50" charset="-128"/>
              </a:rPr>
            </a:br>
            <a:r>
              <a:rPr lang="ja-JP" altLang="en-US" sz="3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3200" kern="1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総合</a:t>
            </a:r>
            <a:r>
              <a:rPr lang="ja-JP" altLang="en-US" sz="3200" kern="1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支援</a:t>
            </a:r>
            <a:r>
              <a:rPr lang="ja-JP" altLang="en-US" sz="3200" kern="1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学校や支援</a:t>
            </a:r>
            <a:r>
              <a:rPr lang="ja-JP" altLang="en-US" sz="3200" kern="1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学級の特色に</a:t>
            </a:r>
            <a:r>
              <a:rPr lang="ja-JP" altLang="en-US" sz="3200" kern="1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ついて～</a:t>
            </a:r>
            <a:endParaRPr lang="en-US" altLang="ja-JP" sz="32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Picture 1236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1201"/>
          <a:stretch/>
        </p:blipFill>
        <p:spPr bwMode="auto">
          <a:xfrm>
            <a:off x="1475656" y="4365104"/>
            <a:ext cx="2088653" cy="1719476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609600"/>
            <a:ext cx="6705600" cy="1143000"/>
          </a:xfrm>
        </p:spPr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514600"/>
            <a:ext cx="8610600" cy="41163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１単位時間は小学校が４５分、中　　　　　　　　　学校が５０分を標準としているが</a:t>
            </a:r>
            <a:r>
              <a:rPr lang="ja-JP" altLang="en-US" dirty="0" smtClean="0"/>
              <a:t>、弾力的</a:t>
            </a:r>
            <a:r>
              <a:rPr lang="ja-JP" altLang="en-US" dirty="0"/>
              <a:t>に運用できる。</a:t>
            </a:r>
          </a:p>
          <a:p>
            <a:pPr eaLnBrk="1" hangingPunct="1">
              <a:defRPr/>
            </a:pPr>
            <a:r>
              <a:rPr lang="ja-JP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上に同様。しかし、時間割の弾　　　　　　　　力的運用の度合いはさらに大きい。</a:t>
            </a:r>
          </a:p>
          <a:p>
            <a:pPr eaLnBrk="1" hangingPunct="1">
              <a:defRPr/>
            </a:pPr>
            <a:r>
              <a:rPr lang="ja-JP" alt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上に同様。しかし、一人ひとり　　　　　　　　　　に合わせ運用はさらに弾力的。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38200" y="17526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学校生活のリズム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667000"/>
            <a:ext cx="8001000" cy="3505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概ね一斉指導</a:t>
            </a:r>
          </a:p>
          <a:p>
            <a:pPr eaLnBrk="1" hangingPunct="1">
              <a:defRPr/>
            </a:pPr>
            <a:endParaRPr lang="ja-JP" altLang="en-US" dirty="0"/>
          </a:p>
          <a:p>
            <a:pPr eaLnBrk="1" hangingPunct="1">
              <a:defRPr/>
            </a:pPr>
            <a:r>
              <a:rPr lang="ja-JP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個別指導・グループ指導</a:t>
            </a: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個別指導・グループ指導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授業形態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514600"/>
            <a:ext cx="8362950" cy="41163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教科書の内容が中心。</a:t>
            </a:r>
          </a:p>
          <a:p>
            <a:pPr eaLnBrk="1" hangingPunct="1">
              <a:defRPr/>
            </a:pPr>
            <a:endParaRPr lang="ja-JP" altLang="en-US" dirty="0"/>
          </a:p>
          <a:p>
            <a:pPr eaLnBrk="1" hangingPunct="1">
              <a:defRPr/>
            </a:pPr>
            <a:r>
              <a:rPr lang="ja-JP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児童生徒の実態に応じ、必要　　　　　　　　　　な学習内容を指導。</a:t>
            </a:r>
          </a:p>
          <a:p>
            <a:pPr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児童生徒の実態に応じ、必要　　　　　　　　　　な学習内容を指導。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38200" y="17526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指導内容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590800"/>
            <a:ext cx="8362950" cy="3722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：学年に準じた</a:t>
            </a:r>
            <a:r>
              <a:rPr lang="ja-JP" altLang="en-US" dirty="0"/>
              <a:t>教科書使用。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学年を下げた</a:t>
            </a:r>
            <a:r>
              <a:rPr lang="ja-JP" altLang="en-US" dirty="0" smtClean="0"/>
              <a:t>教科書や実態</a:t>
            </a:r>
            <a:r>
              <a:rPr lang="ja-JP" altLang="en-US" dirty="0"/>
              <a:t>に　　　　　　　　　　応じた</a:t>
            </a:r>
            <a:r>
              <a:rPr lang="ja-JP" altLang="en-US" dirty="0" smtClean="0"/>
              <a:t>教科書を使うことができる。</a:t>
            </a:r>
            <a:endParaRPr lang="ja-JP" altLang="en-US" dirty="0"/>
          </a:p>
          <a:p>
            <a:pPr eaLnBrk="1" hangingPunct="1">
              <a:lnSpc>
                <a:spcPct val="90000"/>
              </a:lnSpc>
              <a:defRPr/>
            </a:pP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特別支援学校用の</a:t>
            </a:r>
            <a:r>
              <a:rPr lang="ja-JP" altLang="en-US" dirty="0" smtClean="0"/>
              <a:t>教科書や実態</a:t>
            </a:r>
            <a:r>
              <a:rPr lang="ja-JP" altLang="en-US" dirty="0"/>
              <a:t>に応じた</a:t>
            </a:r>
            <a:r>
              <a:rPr lang="ja-JP" altLang="en-US" dirty="0" smtClean="0"/>
              <a:t>教科書を使うことができる。</a:t>
            </a:r>
            <a:endParaRPr lang="ja-JP" altLang="en-US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教科書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2456295"/>
            <a:ext cx="8362950" cy="39429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小学校は学級</a:t>
            </a:r>
            <a:r>
              <a:rPr lang="ja-JP" altLang="en-US" sz="2800" dirty="0" smtClean="0"/>
              <a:t>担任制（中学校</a:t>
            </a:r>
            <a:r>
              <a:rPr lang="ja-JP" altLang="en-US" sz="2800" dirty="0"/>
              <a:t>は</a:t>
            </a:r>
            <a:r>
              <a:rPr lang="ja-JP" altLang="en-US" sz="2800" dirty="0" smtClean="0"/>
              <a:t>教科担任制）で、概ね</a:t>
            </a:r>
            <a:r>
              <a:rPr lang="ja-JP" altLang="en-US" sz="2800" dirty="0"/>
              <a:t>一人の教師が</a:t>
            </a:r>
            <a:r>
              <a:rPr lang="ja-JP" altLang="en-US" sz="2800" dirty="0" smtClean="0"/>
              <a:t>集団を</a:t>
            </a:r>
            <a:r>
              <a:rPr lang="ja-JP" altLang="en-US" sz="2800" dirty="0"/>
              <a:t>指導する</a:t>
            </a:r>
            <a:r>
              <a:rPr lang="ja-JP" altLang="en-US" sz="2800" dirty="0" smtClean="0"/>
              <a:t>。</a:t>
            </a:r>
            <a:endParaRPr lang="en-US" altLang="ja-JP" sz="2800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特別支援</a:t>
            </a:r>
            <a:r>
              <a:rPr lang="ja-JP" altLang="en-US" sz="2800" dirty="0" smtClean="0"/>
              <a:t>学級で学ぶ時間と集団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中で学ぶ</a:t>
            </a:r>
            <a:r>
              <a:rPr lang="ja-JP" altLang="en-US" sz="2800" dirty="0"/>
              <a:t>時間</a:t>
            </a:r>
            <a:r>
              <a:rPr lang="ja-JP" altLang="en-US" sz="2800" dirty="0" smtClean="0"/>
              <a:t>（</a:t>
            </a:r>
            <a:r>
              <a:rPr lang="ja-JP" altLang="en-US" sz="2800" dirty="0"/>
              <a:t>交流及び共同</a:t>
            </a:r>
            <a:r>
              <a:rPr lang="ja-JP" altLang="en-US" sz="2800" dirty="0" smtClean="0"/>
              <a:t>学習）とを</a:t>
            </a:r>
            <a:r>
              <a:rPr lang="ja-JP" altLang="en-US" sz="2800" dirty="0"/>
              <a:t>組み合わせている</a:t>
            </a:r>
            <a:r>
              <a:rPr lang="ja-JP" altLang="en-US" sz="2800" dirty="0" smtClean="0"/>
              <a:t>。</a:t>
            </a:r>
            <a:endParaRPr lang="en-US" altLang="ja-JP" sz="2800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ja-JP" altLang="en-US" sz="2800" dirty="0">
              <a:solidFill>
                <a:srgbClr val="CCCC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特別支援学級に</a:t>
            </a:r>
            <a:r>
              <a:rPr lang="ja-JP" altLang="en-US" sz="2800" dirty="0" smtClean="0"/>
              <a:t>比べて教員数・</a:t>
            </a:r>
            <a:r>
              <a:rPr lang="ja-JP" altLang="en-US" sz="2800" dirty="0"/>
              <a:t>担任　　　　　　</a:t>
            </a:r>
            <a:r>
              <a:rPr lang="ja-JP" altLang="en-US" sz="2800" dirty="0" smtClean="0"/>
              <a:t>数</a:t>
            </a:r>
            <a:r>
              <a:rPr lang="ja-JP" altLang="en-US" sz="2800" dirty="0"/>
              <a:t>が多く、一人ひとりに</a:t>
            </a:r>
            <a:r>
              <a:rPr lang="ja-JP" altLang="en-US" sz="2800" dirty="0" smtClean="0"/>
              <a:t>応じきめ細か</a:t>
            </a:r>
            <a:r>
              <a:rPr lang="ja-JP" altLang="en-US" sz="2800" dirty="0"/>
              <a:t>な学習ができる。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教員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590800"/>
            <a:ext cx="8362950" cy="379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障害に応じた施設や設備について</a:t>
            </a:r>
            <a:r>
              <a:rPr lang="ja-JP" altLang="en-US" sz="2800" dirty="0" smtClean="0"/>
              <a:t>、　　可能な範囲で配慮する。</a:t>
            </a:r>
            <a:endParaRPr lang="ja-JP" alt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在籍者の障害に応じて、実態に</a:t>
            </a:r>
            <a:r>
              <a:rPr lang="ja-JP" altLang="en-US" sz="2800" dirty="0" err="1"/>
              <a:t>合わ</a:t>
            </a:r>
            <a:r>
              <a:rPr lang="ja-JP" altLang="en-US" sz="2800" dirty="0"/>
              <a:t>　　　　　　　　　　せた安全な環境を準備する。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 sz="2800" dirty="0">
              <a:solidFill>
                <a:srgbClr val="CCCC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学校全体が児童生徒の実態に即し　　　　　　　　　　　</a:t>
            </a:r>
            <a:r>
              <a:rPr lang="ja-JP" altLang="en-US" sz="2800" dirty="0" err="1"/>
              <a:t>た</a:t>
            </a:r>
            <a:r>
              <a:rPr lang="ja-JP" altLang="en-US" sz="2800" dirty="0"/>
              <a:t>必要な環境を</a:t>
            </a:r>
            <a:r>
              <a:rPr lang="ja-JP" altLang="en-US" sz="2800" dirty="0" smtClean="0"/>
              <a:t>準備する。</a:t>
            </a:r>
            <a:endParaRPr lang="ja-JP" altLang="en-US" sz="2800" dirty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安全面での配慮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63" y="2643188"/>
            <a:ext cx="8534400" cy="3722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学級を単位として活動することが一般的。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集団生活の場面</a:t>
            </a:r>
            <a:r>
              <a:rPr lang="ja-JP" altLang="en-US" sz="2800" dirty="0" smtClean="0"/>
              <a:t>でも、一人</a:t>
            </a:r>
            <a:r>
              <a:rPr lang="ja-JP" altLang="en-US" sz="2800" dirty="0"/>
              <a:t>ひとり</a:t>
            </a:r>
            <a:r>
              <a:rPr lang="ja-JP" altLang="en-US" sz="2800" dirty="0" smtClean="0"/>
              <a:t>の　学習</a:t>
            </a:r>
            <a:r>
              <a:rPr lang="ja-JP" altLang="en-US" sz="2800" dirty="0"/>
              <a:t>課題に合わせた</a:t>
            </a:r>
            <a:r>
              <a:rPr lang="ja-JP" altLang="en-US" sz="2800" dirty="0" smtClean="0"/>
              <a:t>内容を行う。</a:t>
            </a:r>
            <a:r>
              <a:rPr lang="ja-JP" altLang="en-US" sz="2800" dirty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2800" dirty="0">
              <a:solidFill>
                <a:srgbClr val="CCCC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教</a:t>
            </a:r>
            <a:r>
              <a:rPr lang="ja-JP" altLang="en-US" sz="2800" dirty="0" smtClean="0"/>
              <a:t>員数が多く</a:t>
            </a:r>
            <a:r>
              <a:rPr lang="ja-JP" altLang="en-US" sz="2800" dirty="0"/>
              <a:t>、特別支援学級より</a:t>
            </a:r>
            <a:r>
              <a:rPr lang="ja-JP" altLang="en-US" sz="2800" dirty="0" smtClean="0"/>
              <a:t>も　　　さらに</a:t>
            </a:r>
            <a:r>
              <a:rPr lang="ja-JP" altLang="en-US" sz="2800" dirty="0"/>
              <a:t>個の課題を意識した関わりが</a:t>
            </a:r>
            <a:r>
              <a:rPr lang="ja-JP" altLang="en-US" sz="2800" dirty="0" smtClean="0"/>
              <a:t>できる</a:t>
            </a:r>
            <a:r>
              <a:rPr lang="ja-JP" altLang="en-US" sz="2800" dirty="0"/>
              <a:t>。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集団の活動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590800"/>
            <a:ext cx="8362950" cy="379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職員で共通理解し、担任がきめ細かく　　　　　　　　　 対応する。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職員で共通理解し、担任がきめ細か　　　　　　　　　　</a:t>
            </a:r>
            <a:r>
              <a:rPr lang="ja-JP" altLang="en-US" sz="2800" dirty="0" err="1"/>
              <a:t>く</a:t>
            </a:r>
            <a:r>
              <a:rPr lang="ja-JP" altLang="en-US" sz="2800" dirty="0"/>
              <a:t>対応する。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sz="2800" dirty="0"/>
              <a:t>障害に対する専門性が強く、医療と　　　　　　　　　　　連携したきめ細かな対応ができる。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健康管理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教育支援委員会について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743200"/>
            <a:ext cx="8001000" cy="1447800"/>
          </a:xfrm>
        </p:spPr>
        <p:txBody>
          <a:bodyPr/>
          <a:lstStyle/>
          <a:p>
            <a:pPr eaLnBrk="1" hangingPunct="1"/>
            <a:r>
              <a:rPr lang="ja-JP" altLang="en-US" b="1" u="sng" dirty="0"/>
              <a:t>一人ひとりの幼児・児童・生徒にとって</a:t>
            </a:r>
            <a:endParaRPr lang="en-US" altLang="ja-JP" b="1" u="sng" dirty="0"/>
          </a:p>
          <a:p>
            <a:pPr eaLnBrk="1" hangingPunct="1">
              <a:buFont typeface="Wingdings" pitchFamily="2" charset="2"/>
              <a:buNone/>
            </a:pPr>
            <a:r>
              <a:rPr lang="ja-JP" altLang="en-US" b="1" u="sng" dirty="0"/>
              <a:t>　最もふさわしい教育は何かを審議する。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台形 1"/>
          <p:cNvSpPr/>
          <p:nvPr/>
        </p:nvSpPr>
        <p:spPr>
          <a:xfrm>
            <a:off x="299928" y="5666760"/>
            <a:ext cx="6624736" cy="46613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ほとんどの問題を通常学級で対応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台形 4"/>
          <p:cNvSpPr/>
          <p:nvPr/>
        </p:nvSpPr>
        <p:spPr>
          <a:xfrm>
            <a:off x="1056012" y="1354596"/>
            <a:ext cx="5112568" cy="46613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自宅・病院における訪問学級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台形 5"/>
          <p:cNvSpPr/>
          <p:nvPr/>
        </p:nvSpPr>
        <p:spPr>
          <a:xfrm>
            <a:off x="911996" y="2098915"/>
            <a:ext cx="5400600" cy="46613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特別支援学校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台形 6"/>
          <p:cNvSpPr/>
          <p:nvPr/>
        </p:nvSpPr>
        <p:spPr>
          <a:xfrm>
            <a:off x="787013" y="2806269"/>
            <a:ext cx="5650567" cy="46613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特別支援学級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台形 7"/>
          <p:cNvSpPr/>
          <p:nvPr/>
        </p:nvSpPr>
        <p:spPr>
          <a:xfrm>
            <a:off x="733464" y="3513623"/>
            <a:ext cx="5757665" cy="46613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通級による指導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台形 8"/>
          <p:cNvSpPr/>
          <p:nvPr/>
        </p:nvSpPr>
        <p:spPr>
          <a:xfrm>
            <a:off x="577243" y="4220977"/>
            <a:ext cx="6070106" cy="46613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専門的スタッフを配置して通常学級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台形 9"/>
          <p:cNvSpPr/>
          <p:nvPr/>
        </p:nvSpPr>
        <p:spPr>
          <a:xfrm>
            <a:off x="455912" y="4928331"/>
            <a:ext cx="6312769" cy="46613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専門家の助言を受けながら通常学級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6437580" y="1317631"/>
            <a:ext cx="722178" cy="239209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7308304" y="4182191"/>
            <a:ext cx="639687" cy="19696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6924664" y="4687107"/>
            <a:ext cx="1705916" cy="36933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可能になり次第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68359" y="2436937"/>
            <a:ext cx="1986441" cy="369332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必要のある時のみ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64" y="6417762"/>
            <a:ext cx="8130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山口県教育委員会「平成２８年度発達障害に関する教職員の理解啓発・専門性向上研修会資料」より引用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0" y="-9677"/>
            <a:ext cx="9144000" cy="69269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連続した学びの場と言う考え方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521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307" y="1954197"/>
            <a:ext cx="3605386" cy="3237637"/>
          </a:xfrm>
          <a:prstGeom prst="rect">
            <a:avLst/>
          </a:prstGeom>
        </p:spPr>
      </p:pic>
      <p:sp>
        <p:nvSpPr>
          <p:cNvPr id="9" name="雲形吹き出し 8"/>
          <p:cNvSpPr/>
          <p:nvPr/>
        </p:nvSpPr>
        <p:spPr>
          <a:xfrm>
            <a:off x="179512" y="1124744"/>
            <a:ext cx="3312368" cy="2448272"/>
          </a:xfrm>
          <a:prstGeom prst="cloudCallout">
            <a:avLst>
              <a:gd name="adj1" fmla="val 48045"/>
              <a:gd name="adj2" fmla="val 5407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学校へ</a:t>
            </a:r>
            <a:endParaRPr kumimoji="1" lang="en-US" altLang="ja-JP" sz="3200" dirty="0"/>
          </a:p>
          <a:p>
            <a:pPr algn="ctr"/>
            <a:r>
              <a:rPr lang="ja-JP" altLang="en-US" sz="3200" dirty="0">
                <a:solidFill>
                  <a:srgbClr val="FF0000"/>
                </a:solidFill>
              </a:rPr>
              <a:t>行きたい！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雲形吹き出し 9"/>
          <p:cNvSpPr/>
          <p:nvPr/>
        </p:nvSpPr>
        <p:spPr>
          <a:xfrm>
            <a:off x="5940152" y="980728"/>
            <a:ext cx="2808312" cy="2448272"/>
          </a:xfrm>
          <a:prstGeom prst="cloudCallout">
            <a:avLst>
              <a:gd name="adj1" fmla="val -44001"/>
              <a:gd name="adj2" fmla="val 5264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楽しい</a:t>
            </a:r>
            <a:endParaRPr lang="en-US" altLang="ja-JP" sz="3200" dirty="0"/>
          </a:p>
          <a:p>
            <a:pPr algn="ctr"/>
            <a:r>
              <a:rPr kumimoji="1" lang="ja-JP" altLang="en-US" sz="2800" dirty="0">
                <a:solidFill>
                  <a:srgbClr val="FF0000"/>
                </a:solidFill>
              </a:rPr>
              <a:t>（その子に合った）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algn="ctr"/>
            <a:r>
              <a:rPr lang="ja-JP" altLang="en-US" sz="3200" dirty="0"/>
              <a:t>活動</a:t>
            </a:r>
            <a:endParaRPr kumimoji="1" lang="ja-JP" altLang="en-US" sz="3200" dirty="0"/>
          </a:p>
        </p:txBody>
      </p:sp>
      <p:sp>
        <p:nvSpPr>
          <p:cNvPr id="11" name="雲形吹き出し 10"/>
          <p:cNvSpPr/>
          <p:nvPr/>
        </p:nvSpPr>
        <p:spPr>
          <a:xfrm>
            <a:off x="364377" y="4218365"/>
            <a:ext cx="2808312" cy="2448272"/>
          </a:xfrm>
          <a:prstGeom prst="cloudCallout">
            <a:avLst>
              <a:gd name="adj1" fmla="val 54933"/>
              <a:gd name="adj2" fmla="val -2061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将来</a:t>
            </a:r>
            <a:r>
              <a:rPr kumimoji="1" lang="ja-JP" altLang="en-US" sz="3200" dirty="0"/>
              <a:t>の夢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に向けて</a:t>
            </a:r>
          </a:p>
        </p:txBody>
      </p:sp>
      <p:sp>
        <p:nvSpPr>
          <p:cNvPr id="12" name="雲形吹き出し 11"/>
          <p:cNvSpPr/>
          <p:nvPr/>
        </p:nvSpPr>
        <p:spPr>
          <a:xfrm>
            <a:off x="4572000" y="4274259"/>
            <a:ext cx="4392488" cy="2448272"/>
          </a:xfrm>
          <a:prstGeom prst="cloudCallout">
            <a:avLst>
              <a:gd name="adj1" fmla="val -21254"/>
              <a:gd name="adj2" fmla="val -5078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様々な支援</a:t>
            </a:r>
            <a:endParaRPr lang="en-US" altLang="ja-JP" sz="3200" dirty="0"/>
          </a:p>
          <a:p>
            <a:pPr algn="ctr"/>
            <a:r>
              <a:rPr kumimoji="1" lang="ja-JP" altLang="en-US" sz="3200" dirty="0"/>
              <a:t>人との</a:t>
            </a:r>
            <a:r>
              <a:rPr kumimoji="1" lang="ja-JP" altLang="en-US" sz="3200" dirty="0">
                <a:solidFill>
                  <a:srgbClr val="FF0000"/>
                </a:solidFill>
              </a:rPr>
              <a:t>つながり</a:t>
            </a:r>
          </a:p>
        </p:txBody>
      </p: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はじめに</a:t>
            </a:r>
            <a:r>
              <a:rPr kumimoji="1" lang="ja-JP" altLang="en-US" sz="2800" dirty="0">
                <a:solidFill>
                  <a:schemeClr val="bg1"/>
                </a:solidFill>
              </a:rPr>
              <a:t>～</a:t>
            </a:r>
            <a:r>
              <a:rPr kumimoji="1" lang="ja-JP" altLang="en-US" sz="2800" dirty="0">
                <a:solidFill>
                  <a:srgbClr val="FFFF00"/>
                </a:solidFill>
              </a:rPr>
              <a:t>キーワード</a:t>
            </a:r>
            <a:r>
              <a:rPr lang="ja-JP" altLang="en-US" sz="2800" dirty="0">
                <a:solidFill>
                  <a:schemeClr val="bg1"/>
                </a:solidFill>
              </a:rPr>
              <a:t>～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9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直線コネクタ 28"/>
          <p:cNvCxnSpPr/>
          <p:nvPr/>
        </p:nvCxnSpPr>
        <p:spPr>
          <a:xfrm>
            <a:off x="0" y="3718684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ja-JP" altLang="en-US" sz="3600" b="1" dirty="0">
                <a:solidFill>
                  <a:schemeClr val="bg1"/>
                </a:solidFill>
              </a:rPr>
              <a:t>就学までのスケジュール</a:t>
            </a:r>
            <a:endParaRPr kumimoji="1"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2" name="山形 1"/>
          <p:cNvSpPr/>
          <p:nvPr/>
        </p:nvSpPr>
        <p:spPr>
          <a:xfrm>
            <a:off x="179512" y="571426"/>
            <a:ext cx="864096" cy="484632"/>
          </a:xfrm>
          <a:prstGeom prst="chevron">
            <a:avLst>
              <a:gd name="adj" fmla="val 23046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４月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山形 4"/>
          <p:cNvSpPr/>
          <p:nvPr/>
        </p:nvSpPr>
        <p:spPr>
          <a:xfrm>
            <a:off x="8279904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２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山形 7"/>
          <p:cNvSpPr/>
          <p:nvPr/>
        </p:nvSpPr>
        <p:spPr>
          <a:xfrm>
            <a:off x="989551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５月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山形 8"/>
          <p:cNvSpPr/>
          <p:nvPr/>
        </p:nvSpPr>
        <p:spPr>
          <a:xfrm>
            <a:off x="7469863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１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山形 9"/>
          <p:cNvSpPr/>
          <p:nvPr/>
        </p:nvSpPr>
        <p:spPr>
          <a:xfrm>
            <a:off x="1799590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６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山形 10"/>
          <p:cNvSpPr/>
          <p:nvPr/>
        </p:nvSpPr>
        <p:spPr>
          <a:xfrm>
            <a:off x="2609629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７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山形 11"/>
          <p:cNvSpPr/>
          <p:nvPr/>
        </p:nvSpPr>
        <p:spPr>
          <a:xfrm>
            <a:off x="6659824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１２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山形 12"/>
          <p:cNvSpPr/>
          <p:nvPr/>
        </p:nvSpPr>
        <p:spPr>
          <a:xfrm>
            <a:off x="5849785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１１月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山形 13"/>
          <p:cNvSpPr/>
          <p:nvPr/>
        </p:nvSpPr>
        <p:spPr>
          <a:xfrm>
            <a:off x="5039746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１０月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山形 14"/>
          <p:cNvSpPr/>
          <p:nvPr/>
        </p:nvSpPr>
        <p:spPr>
          <a:xfrm>
            <a:off x="4229707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９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山形 15"/>
          <p:cNvSpPr/>
          <p:nvPr/>
        </p:nvSpPr>
        <p:spPr>
          <a:xfrm>
            <a:off x="3419668" y="571426"/>
            <a:ext cx="864096" cy="484632"/>
          </a:xfrm>
          <a:prstGeom prst="chevron">
            <a:avLst>
              <a:gd name="adj" fmla="val 2304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８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68666" y="1218457"/>
            <a:ext cx="837068" cy="18002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ケア協相談会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 smtClean="0">
              <a:solidFill>
                <a:srgbClr val="FF0000"/>
              </a:solidFill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solidFill>
                  <a:srgbClr val="FF0000"/>
                </a:solidFill>
              </a:rPr>
              <a:t>５</a:t>
            </a:r>
            <a:r>
              <a:rPr lang="ja-JP" altLang="en-US" sz="1200" dirty="0" smtClean="0">
                <a:solidFill>
                  <a:prstClr val="black"/>
                </a:solidFill>
              </a:rPr>
              <a:t>月中旬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972222" y="1218457"/>
            <a:ext cx="837068" cy="18002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つくし園相談会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６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月下旬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865211" y="1223008"/>
            <a:ext cx="837068" cy="18002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宇部総相談会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７月下旬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762571" y="1221033"/>
            <a:ext cx="837068" cy="1800200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宇部市相談会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８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月下旬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989551" y="3212976"/>
            <a:ext cx="7544316" cy="468052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個別相談（適宜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市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教委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or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総合支援学校で行う）　　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1068666" y="3994939"/>
            <a:ext cx="2139689" cy="1152128"/>
          </a:xfrm>
          <a:prstGeom prst="homePlate">
            <a:avLst>
              <a:gd name="adj" fmla="val 2408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学校見学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752331" y="1196752"/>
            <a:ext cx="432049" cy="49685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宇部市教育支援委員会結果通知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5789252" y="1145168"/>
            <a:ext cx="450208" cy="5020135"/>
          </a:xfrm>
          <a:prstGeom prst="homePlate">
            <a:avLst>
              <a:gd name="adj" fmla="val 34594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意向確認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91540" y="1151824"/>
            <a:ext cx="392772" cy="41720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就学相談開始（４月より前でも可）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ホームベース 26"/>
          <p:cNvSpPr/>
          <p:nvPr/>
        </p:nvSpPr>
        <p:spPr>
          <a:xfrm>
            <a:off x="3720759" y="4077898"/>
            <a:ext cx="1527396" cy="576064"/>
          </a:xfrm>
          <a:prstGeom prst="homePlate">
            <a:avLst>
              <a:gd name="adj" fmla="val 2408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学校見学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722" y="5773223"/>
            <a:ext cx="540060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〇相談を受ける方には調査票の記入をお願いします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〇小学校の見学の調整は市教委が行います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" name="メモ 31"/>
          <p:cNvSpPr/>
          <p:nvPr/>
        </p:nvSpPr>
        <p:spPr>
          <a:xfrm>
            <a:off x="37322" y="1196752"/>
            <a:ext cx="515919" cy="4032448"/>
          </a:xfrm>
          <a:prstGeom prst="foldedCorner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就学相談関係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ホームベース 32"/>
          <p:cNvSpPr/>
          <p:nvPr/>
        </p:nvSpPr>
        <p:spPr>
          <a:xfrm>
            <a:off x="8512732" y="1193982"/>
            <a:ext cx="334352" cy="2450258"/>
          </a:xfrm>
          <a:prstGeom prst="homePlate">
            <a:avLst>
              <a:gd name="adj" fmla="val 3459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仮入学（小）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281832" y="1196752"/>
            <a:ext cx="432049" cy="4968552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宇部市教育支援委員会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2" y="5517231"/>
            <a:ext cx="1550397" cy="573647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46339">
            <a:off x="1025540" y="3698016"/>
            <a:ext cx="828226" cy="592181"/>
          </a:xfrm>
          <a:prstGeom prst="rect">
            <a:avLst/>
          </a:prstGeom>
        </p:spPr>
      </p:pic>
      <p:sp>
        <p:nvSpPr>
          <p:cNvPr id="41" name="ホームベース 40"/>
          <p:cNvSpPr/>
          <p:nvPr/>
        </p:nvSpPr>
        <p:spPr>
          <a:xfrm>
            <a:off x="7578271" y="3721978"/>
            <a:ext cx="989481" cy="2450258"/>
          </a:xfrm>
          <a:prstGeom prst="homePlate">
            <a:avLst>
              <a:gd name="adj" fmla="val 34594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8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事前相談（</a:t>
            </a:r>
            <a:r>
              <a:rPr lang="ja-JP" altLang="en-US" sz="18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総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ホームベース 41"/>
          <p:cNvSpPr/>
          <p:nvPr/>
        </p:nvSpPr>
        <p:spPr>
          <a:xfrm>
            <a:off x="5327646" y="1232891"/>
            <a:ext cx="334352" cy="2450258"/>
          </a:xfrm>
          <a:prstGeom prst="homePlate">
            <a:avLst>
              <a:gd name="adj" fmla="val 3459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dirty="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就学時健康診断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（小）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ホームベース 42"/>
          <p:cNvSpPr/>
          <p:nvPr/>
        </p:nvSpPr>
        <p:spPr>
          <a:xfrm>
            <a:off x="5335301" y="3766335"/>
            <a:ext cx="334352" cy="2405901"/>
          </a:xfrm>
          <a:prstGeom prst="homePlate">
            <a:avLst>
              <a:gd name="adj" fmla="val 34594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体験入学（</a:t>
            </a:r>
            <a:r>
              <a:rPr lang="ja-JP" altLang="en-US" sz="18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総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ホームベース 43"/>
          <p:cNvSpPr/>
          <p:nvPr/>
        </p:nvSpPr>
        <p:spPr>
          <a:xfrm>
            <a:off x="7184380" y="1193982"/>
            <a:ext cx="334352" cy="2450258"/>
          </a:xfrm>
          <a:prstGeom prst="homePlate">
            <a:avLst>
              <a:gd name="adj" fmla="val 3459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支援学級入級承諾書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</a:rPr>
              <a:t>提出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</a:rPr>
              <a:t>(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</a:rPr>
              <a:t>小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</a:rPr>
              <a:t>)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46339">
            <a:off x="5399115" y="871568"/>
            <a:ext cx="828226" cy="592181"/>
          </a:xfrm>
          <a:prstGeom prst="rect">
            <a:avLst/>
          </a:prstGeom>
        </p:spPr>
      </p:pic>
      <p:sp>
        <p:nvSpPr>
          <p:cNvPr id="45" name="ホームベース 44"/>
          <p:cNvSpPr/>
          <p:nvPr/>
        </p:nvSpPr>
        <p:spPr>
          <a:xfrm>
            <a:off x="6215943" y="6213228"/>
            <a:ext cx="2917713" cy="576064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小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市立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小学校（特別支援学級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総</a:t>
            </a:r>
            <a:r>
              <a:rPr lang="en-US" altLang="ja-JP" sz="1400" dirty="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)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県立総合（特別）支援学校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" name="ホームベース 46"/>
          <p:cNvSpPr/>
          <p:nvPr/>
        </p:nvSpPr>
        <p:spPr>
          <a:xfrm>
            <a:off x="8699419" y="3763006"/>
            <a:ext cx="334352" cy="2405901"/>
          </a:xfrm>
          <a:prstGeom prst="homePlate">
            <a:avLst>
              <a:gd name="adj" fmla="val 34594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入学説明会（</a:t>
            </a:r>
            <a:r>
              <a:rPr lang="ja-JP" altLang="en-US" sz="18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総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949345" y="1198681"/>
            <a:ext cx="270080" cy="49685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入学期日通知書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小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（総）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46339">
            <a:off x="8297208" y="3374541"/>
            <a:ext cx="828226" cy="59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94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30" grpId="0" animBg="1"/>
      <p:bldP spid="33" grpId="0" animBg="1"/>
      <p:bldP spid="2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914400"/>
            <a:ext cx="5853113" cy="992188"/>
          </a:xfrm>
        </p:spPr>
        <p:txBody>
          <a:bodyPr anchor="ctr"/>
          <a:lstStyle/>
          <a:p>
            <a:pPr eaLnBrk="1" hangingPunct="1"/>
            <a:r>
              <a:rPr lang="en-US" altLang="ja-JP" sz="3600" b="1" dirty="0">
                <a:solidFill>
                  <a:schemeClr val="tx1"/>
                </a:solidFill>
              </a:rPr>
              <a:t>○</a:t>
            </a:r>
            <a:r>
              <a:rPr lang="ja-JP" altLang="en-US" sz="3600" b="1" dirty="0">
                <a:solidFill>
                  <a:schemeClr val="tx1"/>
                </a:solidFill>
              </a:rPr>
              <a:t>県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立</a:t>
            </a:r>
            <a:r>
              <a:rPr lang="ja-JP" altLang="en-US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へ</a:t>
            </a:r>
            <a:endParaRPr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57400"/>
            <a:ext cx="8458200" cy="4467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ja-JP" sz="2400" dirty="0"/>
              <a:t>①</a:t>
            </a:r>
            <a:r>
              <a:rPr lang="ja-JP" altLang="en-US" sz="2400" dirty="0"/>
              <a:t>市教委担当と</a:t>
            </a:r>
            <a:r>
              <a:rPr lang="ja-JP" altLang="en-US" sz="2400" dirty="0" smtClean="0"/>
              <a:t>相談（相談会・個別相談）及び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400" dirty="0"/>
              <a:t>　 </a:t>
            </a:r>
            <a:r>
              <a:rPr lang="ja-JP" altLang="en-US" sz="2400" dirty="0" smtClean="0"/>
              <a:t>特別支援学校の見学・相談</a:t>
            </a: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400" dirty="0" smtClean="0"/>
              <a:t>②９～１０月頃</a:t>
            </a:r>
            <a:r>
              <a:rPr lang="ja-JP" altLang="en-US" sz="2400" dirty="0"/>
              <a:t>　体験入学</a:t>
            </a: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 smtClean="0"/>
              <a:t>③１１月　市教育支援員会で審議して決定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12</a:t>
            </a:r>
            <a:r>
              <a:rPr lang="ja-JP" altLang="en-US" sz="2000" dirty="0" smtClean="0"/>
              <a:t>月末</a:t>
            </a:r>
            <a:r>
              <a:rPr lang="ja-JP" altLang="en-US" sz="2000" dirty="0"/>
              <a:t>まで</a:t>
            </a:r>
            <a:r>
              <a:rPr lang="ja-JP" altLang="en-US" sz="2000" dirty="0" smtClean="0"/>
              <a:t>に該当者</a:t>
            </a:r>
            <a:r>
              <a:rPr lang="ja-JP" altLang="en-US" sz="2000" dirty="0"/>
              <a:t>と</a:t>
            </a:r>
            <a:r>
              <a:rPr lang="ja-JP" altLang="en-US" sz="2000" dirty="0" smtClean="0"/>
              <a:t>して</a:t>
            </a:r>
            <a:r>
              <a:rPr lang="ja-JP" altLang="en-US" sz="2000" dirty="0"/>
              <a:t>市</a:t>
            </a:r>
            <a:r>
              <a:rPr lang="ja-JP" altLang="en-US" sz="2000" dirty="0" smtClean="0"/>
              <a:t>教委</a:t>
            </a:r>
            <a:r>
              <a:rPr lang="ja-JP" altLang="en-US" sz="2000" dirty="0"/>
              <a:t>→</a:t>
            </a:r>
            <a:r>
              <a:rPr lang="ja-JP" altLang="en-US" sz="2000" dirty="0" smtClean="0"/>
              <a:t>県教委に</a:t>
            </a:r>
            <a:r>
              <a:rPr lang="ja-JP" altLang="en-US" sz="2000" dirty="0"/>
              <a:t>通知</a:t>
            </a:r>
            <a:r>
              <a:rPr lang="ja-JP" altLang="en-US" sz="2400" dirty="0"/>
              <a:t>）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 smtClean="0"/>
              <a:t>④１月末に入学期日通知書を送付</a:t>
            </a:r>
            <a:r>
              <a:rPr lang="ja-JP" altLang="en-US" sz="2000" dirty="0" smtClean="0">
                <a:solidFill>
                  <a:srgbClr val="000000"/>
                </a:solidFill>
              </a:rPr>
              <a:t>（県教委→市教委→保護者</a:t>
            </a:r>
            <a:r>
              <a:rPr lang="en-US" altLang="ja-JP" sz="2000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400" dirty="0" smtClean="0"/>
              <a:t>⑤１～２月頃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入学前事前教育相談</a:t>
            </a:r>
            <a:r>
              <a:rPr lang="ja-JP" altLang="en-US" sz="1800" dirty="0" smtClean="0"/>
              <a:t>（</a:t>
            </a:r>
            <a:r>
              <a:rPr lang="ja-JP" altLang="en-US" sz="1800" dirty="0"/>
              <a:t>総合支援学校から案内あり</a:t>
            </a:r>
            <a:r>
              <a:rPr lang="ja-JP" altLang="en-US" sz="1800" dirty="0" smtClean="0"/>
              <a:t>）</a:t>
            </a:r>
            <a:r>
              <a:rPr lang="ja-JP" altLang="en-US" sz="2400" dirty="0">
                <a:solidFill>
                  <a:srgbClr val="000000"/>
                </a:solidFill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 smtClean="0">
                <a:solidFill>
                  <a:srgbClr val="000000"/>
                </a:solidFill>
              </a:rPr>
              <a:t>　  </a:t>
            </a:r>
            <a:r>
              <a:rPr lang="en-US" altLang="ja-JP" sz="2400" dirty="0" smtClean="0">
                <a:solidFill>
                  <a:srgbClr val="000000"/>
                </a:solidFill>
              </a:rPr>
              <a:t>3</a:t>
            </a:r>
            <a:r>
              <a:rPr lang="ja-JP" altLang="en-US" sz="2400" dirty="0" smtClean="0">
                <a:solidFill>
                  <a:srgbClr val="000000"/>
                </a:solidFill>
              </a:rPr>
              <a:t>月　        入学説明会</a:t>
            </a:r>
            <a:endParaRPr lang="en-US" altLang="ja-JP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2400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62000" y="152400"/>
            <a:ext cx="57800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4400">
                <a:solidFill>
                  <a:schemeClr val="tx2"/>
                </a:solidFill>
              </a:rPr>
              <a:t>就学への流れ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914400"/>
            <a:ext cx="7389440" cy="992188"/>
          </a:xfrm>
        </p:spPr>
        <p:txBody>
          <a:bodyPr anchor="ctr"/>
          <a:lstStyle/>
          <a:p>
            <a:pPr eaLnBrk="1" hangingPunct="1"/>
            <a:r>
              <a:rPr lang="en-US" altLang="ja-JP" sz="3600" b="1" dirty="0" smtClean="0">
                <a:solidFill>
                  <a:schemeClr val="tx1"/>
                </a:solidFill>
              </a:rPr>
              <a:t>○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市立小学校（</a:t>
            </a:r>
            <a:r>
              <a:rPr lang="ja-JP" altLang="en-US" sz="3600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特別支援学級</a:t>
            </a:r>
            <a:r>
              <a:rPr lang="ja-JP" altLang="en-US" sz="3600" b="1" dirty="0" smtClean="0">
                <a:solidFill>
                  <a:schemeClr val="tx1"/>
                </a:solidFill>
              </a:rPr>
              <a:t>）へ</a:t>
            </a:r>
            <a:endParaRPr lang="ja-JP" altLang="en-US" sz="3600" b="1" dirty="0">
              <a:solidFill>
                <a:schemeClr val="tx1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57400"/>
            <a:ext cx="8458200" cy="4467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ja-JP" sz="2400" dirty="0"/>
              <a:t>①</a:t>
            </a:r>
            <a:r>
              <a:rPr lang="ja-JP" altLang="en-US" sz="2400" dirty="0"/>
              <a:t>市教委担当と</a:t>
            </a:r>
            <a:r>
              <a:rPr lang="ja-JP" altLang="en-US" sz="2400" dirty="0" smtClean="0"/>
              <a:t>相談（相談会・個別相談）及び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 就学予定小学校の見学・相談</a:t>
            </a: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400" dirty="0" smtClean="0"/>
              <a:t>②１０月頃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就学時健診</a:t>
            </a: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 smtClean="0"/>
              <a:t>③１１月　市教育支援員会で審議して決定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ja-JP" altLang="en-US" sz="2000" dirty="0" smtClean="0"/>
              <a:t>（特別支援学級入級承諾書の提出</a:t>
            </a:r>
            <a:r>
              <a:rPr lang="ja-JP" altLang="en-US" sz="2400" dirty="0" smtClean="0"/>
              <a:t>）</a:t>
            </a:r>
            <a:endParaRPr lang="ja-JP" altLang="en-US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 smtClean="0"/>
              <a:t>④１月末に入学期日通知書を送付</a:t>
            </a:r>
            <a:r>
              <a:rPr lang="ja-JP" altLang="en-US" sz="2000" dirty="0" smtClean="0">
                <a:solidFill>
                  <a:srgbClr val="000000"/>
                </a:solidFill>
              </a:rPr>
              <a:t>（市教委→保護者</a:t>
            </a:r>
            <a:r>
              <a:rPr lang="en-US" altLang="ja-JP" sz="2000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400" dirty="0" smtClean="0"/>
              <a:t>⑤２月頃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仮入学</a:t>
            </a:r>
            <a:r>
              <a:rPr lang="ja-JP" altLang="en-US" sz="1800" dirty="0" smtClean="0"/>
              <a:t>（各小学校</a:t>
            </a:r>
            <a:r>
              <a:rPr lang="ja-JP" altLang="en-US" sz="1800" dirty="0"/>
              <a:t>から案内あり</a:t>
            </a:r>
            <a:r>
              <a:rPr lang="ja-JP" altLang="en-US" sz="1800" dirty="0" smtClean="0"/>
              <a:t>）</a:t>
            </a:r>
            <a:endParaRPr lang="ja-JP" altLang="en-US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ja-JP" altLang="en-US" sz="2400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62000" y="152400"/>
            <a:ext cx="57800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4400">
                <a:solidFill>
                  <a:schemeClr val="tx2"/>
                </a:solidFill>
              </a:rPr>
              <a:t>就学への流れ</a:t>
            </a:r>
          </a:p>
        </p:txBody>
      </p:sp>
    </p:spTree>
    <p:extLst>
      <p:ext uri="{BB962C8B-B14F-4D97-AF65-F5344CB8AC3E}">
        <p14:creationId xmlns:p14="http://schemas.microsoft.com/office/powerpoint/2010/main" val="385226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就学相談について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8025" y="2133600"/>
            <a:ext cx="8112447" cy="4152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 dirty="0" smtClean="0"/>
              <a:t>○5</a:t>
            </a:r>
            <a:r>
              <a:rPr lang="ja-JP" altLang="en-US" sz="2800" dirty="0" smtClean="0"/>
              <a:t>月頃　市障害者ケア協議会就学相談会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dirty="0" smtClean="0"/>
              <a:t>○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月頃　うべつくし園就学相談会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dirty="0" smtClean="0"/>
              <a:t>○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月頃　おひさまっこ就学相談会　</a:t>
            </a:r>
            <a:endParaRPr lang="ja-JP" alt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dirty="0" smtClean="0"/>
              <a:t>○</a:t>
            </a:r>
            <a:r>
              <a:rPr lang="en-US" altLang="ja-JP" sz="2800" dirty="0" smtClean="0"/>
              <a:t>7</a:t>
            </a:r>
            <a:r>
              <a:rPr lang="ja-JP" altLang="en-US" sz="2800" dirty="0" smtClean="0"/>
              <a:t>月　   特別支援教育センター就学相談会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dirty="0" smtClean="0"/>
              <a:t>○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　   市就学相談会</a:t>
            </a:r>
            <a:endParaRPr lang="ja-JP" alt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ja-JP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ja-JP" altLang="en-US" sz="2800" dirty="0" smtClean="0"/>
              <a:t> ☆個別相談も随時受付ます。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91880" y="5643899"/>
            <a:ext cx="5328592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就学に関する問い合わせ先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】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宇部市教育委員会　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教育支援課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特別支援教育推進係</a:t>
            </a:r>
            <a:r>
              <a:rPr lang="ja-JP" altLang="en-US" sz="20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Calibri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０８３６－３４－８６２５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88" y="500063"/>
            <a:ext cx="8001000" cy="1143000"/>
          </a:xfrm>
        </p:spPr>
        <p:txBody>
          <a:bodyPr anchor="ctr"/>
          <a:lstStyle/>
          <a:p>
            <a:pPr eaLnBrk="1" hangingPunct="1"/>
            <a:r>
              <a:rPr lang="ja-JP" altLang="en-US" dirty="0"/>
              <a:t>　</a:t>
            </a:r>
            <a:r>
              <a:rPr lang="ja-JP" altLang="en-US" dirty="0" smtClean="0"/>
              <a:t>特別支援教育とは</a:t>
            </a:r>
            <a:endParaRPr lang="ja-JP" altLang="en-US" dirty="0"/>
          </a:p>
        </p:txBody>
      </p:sp>
      <p:sp>
        <p:nvSpPr>
          <p:cNvPr id="4" name="フローチャート: 書類 3"/>
          <p:cNvSpPr/>
          <p:nvPr/>
        </p:nvSpPr>
        <p:spPr>
          <a:xfrm>
            <a:off x="599207" y="4509120"/>
            <a:ext cx="7920880" cy="2054765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spc="-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特別支援教育は、</a:t>
            </a:r>
            <a:endParaRPr lang="en-US" altLang="ja-JP" sz="3600" spc="-4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3600" spc="-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子どもの可能性を最大限に伸ばすこと</a:t>
            </a:r>
            <a:r>
              <a:rPr lang="ja-JP" altLang="en-US" sz="3600" spc="-4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</a:t>
            </a:r>
            <a:endParaRPr lang="en-US" altLang="ja-JP" sz="3600" spc="-400" dirty="0" smtClean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3600" spc="-4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目指します</a:t>
            </a:r>
            <a:r>
              <a:rPr lang="ja-JP" altLang="en-US" sz="3600" spc="-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！</a:t>
            </a:r>
            <a:endParaRPr lang="ja-JP" altLang="en-US" sz="3600" spc="-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2071688"/>
            <a:ext cx="8616255" cy="207739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ja-JP" altLang="en-US" kern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「特別支援教育」とは、幼児児童生徒一人ひとりの教育的ニーズを把握し、その持てる力を高め、生活や学習上の困難を改善又は克服するため、適切な指導及び支援を行うものです。</a:t>
            </a:r>
            <a:endParaRPr lang="en-US" altLang="ja-JP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41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二等辺三角形 4"/>
          <p:cNvSpPr/>
          <p:nvPr/>
        </p:nvSpPr>
        <p:spPr>
          <a:xfrm>
            <a:off x="62982" y="1055554"/>
            <a:ext cx="5805163" cy="486054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公立小・中学校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7860" y="1541076"/>
            <a:ext cx="5514806" cy="4311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104694" y="1541076"/>
            <a:ext cx="2754305" cy="4311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○小学部・中学部・高等部が設置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○山口県では、特別支援学校のこと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を「総合支援学校」と呼ぶ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○障害の程度が比較的重い子ども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を対象に、一人一人に応じた指導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◇近隣の特別支援学校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山口県立宇部総合支援学校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◇対象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視覚障害　　聴覚障害　　知的障害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肢体不自由　 病弱・身体虚弱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◇学級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最大６人で１学級 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◇通学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スクールバスや保護者の送迎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>
            <a:off x="5914150" y="1055554"/>
            <a:ext cx="3093386" cy="486054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特別支援学校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101700" y="1679361"/>
            <a:ext cx="2538991" cy="4075996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特別支援学級</a:t>
            </a:r>
            <a:endParaRPr kumimoji="1" lang="en-US" altLang="ja-JP" sz="16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○障害の種別ごとの少人数学級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○障害のある子ども一人一人に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応じた教育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○国語や算数等の教科の学習や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自立活動の指導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○主に、特別支援学級で学習し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ながら、通常の学級でも学習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（交流学習）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◇対象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弱視　　難聴　　知的障害　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肢体不自由　  病弱・身体虚弱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　言語障害　  自閉症・情緒障害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◇学級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最大８人で１学級（障害種毎）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◇通学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基本的には校区内の学校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67246" y="1667341"/>
            <a:ext cx="2538991" cy="4088016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通常の学級</a:t>
            </a:r>
            <a:endParaRPr kumimoji="1" lang="en-US" altLang="ja-JP" sz="16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83412" y="2437638"/>
            <a:ext cx="2306659" cy="3172277"/>
          </a:xfrm>
          <a:prstGeom prst="rect">
            <a:avLst/>
          </a:prstGeom>
          <a:solidFill>
            <a:schemeClr val="bg1"/>
          </a:solidFill>
          <a:ln w="15875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通級指導教室</a:t>
            </a:r>
            <a:endParaRPr kumimoji="1" lang="en-US" altLang="ja-JP" sz="16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（通級による指導）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○通常の学級に在籍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○週１・２時間程度、自立活動の指導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◇対象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弱視　 難聴    肢体不自由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病弱・身体虚弱　 言語障害 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 自閉症・情緒障害　ＬＤ　ＡＤＨＤ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◇学習形態</a:t>
            </a:r>
            <a:endParaRPr kumimoji="1" lang="en-US" altLang="ja-JP" sz="135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個別又は小集団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◇指導形態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自校通級　　他校通級　　訪問型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781168" y="1555827"/>
            <a:ext cx="248447" cy="17456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交流及び共同学習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829745" y="1965662"/>
            <a:ext cx="248447" cy="17456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交流及び共同学習</a:t>
            </a:r>
          </a:p>
        </p:txBody>
      </p:sp>
      <p:sp>
        <p:nvSpPr>
          <p:cNvPr id="28" name="左右矢印 27"/>
          <p:cNvSpPr/>
          <p:nvPr/>
        </p:nvSpPr>
        <p:spPr>
          <a:xfrm>
            <a:off x="2586912" y="1776720"/>
            <a:ext cx="742950" cy="27231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左右矢印 14"/>
          <p:cNvSpPr/>
          <p:nvPr/>
        </p:nvSpPr>
        <p:spPr>
          <a:xfrm>
            <a:off x="5533916" y="1395025"/>
            <a:ext cx="742950" cy="27231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0" y="-9677"/>
            <a:ext cx="9144000" cy="69269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通級指導教室・特別支援学級・</a:t>
            </a:r>
            <a:r>
              <a:rPr lang="ja-JP" altLang="en-US" sz="3200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rPr>
              <a:t>特別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j-cs"/>
              </a:rPr>
              <a:t>支援学校とは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611560" y="6052321"/>
            <a:ext cx="7920880" cy="692696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その子に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合った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学びの場が大切！！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88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88" y="500063"/>
            <a:ext cx="8001000" cy="1143000"/>
          </a:xfrm>
        </p:spPr>
        <p:txBody>
          <a:bodyPr anchor="ctr"/>
          <a:lstStyle/>
          <a:p>
            <a:pPr eaLnBrk="1" hangingPunct="1"/>
            <a:r>
              <a:rPr lang="ja-JP" altLang="en-US"/>
              <a:t>専門的な教育の場と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/>
              <a:t>　　　　　　　　　対象の児童生徒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2071688"/>
            <a:ext cx="8748464" cy="459767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：障害の比較的重い児童生徒を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対象と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None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　　して専門性の高い教育を行う。</a:t>
            </a:r>
            <a:endParaRPr lang="ja-JP" alt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　　＊視覚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＊聴覚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＊知的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＊肢体不自由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＊病弱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endParaRPr lang="ja-JP" altLang="en-U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2800" dirty="0" smtClean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sz="2800" dirty="0" smtClean="0"/>
              <a:t>：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障害の種別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ごとの</a:t>
            </a:r>
            <a:r>
              <a:rPr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少人数学級で、主に特別支援学級で学習しながら、教科や内容により、通常の学級でも学習　（交流及び共同学習）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する。</a:t>
            </a:r>
            <a:endParaRPr lang="en-US" altLang="ja-JP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None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　＊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弱視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＊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難聴　＊知的障害　＊肢体不自由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　＊病弱・身体虚弱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＊言語障害　＊自閉症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・情緒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障害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88" y="500063"/>
            <a:ext cx="8001000" cy="1143000"/>
          </a:xfrm>
        </p:spPr>
        <p:txBody>
          <a:bodyPr anchor="ctr"/>
          <a:lstStyle/>
          <a:p>
            <a:pPr eaLnBrk="1" hangingPunct="1"/>
            <a:r>
              <a:rPr lang="ja-JP" altLang="en-US"/>
              <a:t>専門的な教育の場と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/>
              <a:t>　　　　　　　　　対象の児童生徒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2071688"/>
            <a:ext cx="8616255" cy="40216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通級による指導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：通常の学級に在籍し、ほとんどの授業を通常の学級で受けながら、週に数時間、障害の状態に応じた特別な指導（自立活動等）を通級指導教室で行う。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800" dirty="0"/>
              <a:t>　</a:t>
            </a:r>
            <a:r>
              <a:rPr lang="en-US" altLang="ja-JP" sz="2800" dirty="0" smtClean="0"/>
              <a:t>【</a:t>
            </a:r>
            <a:r>
              <a:rPr lang="ja-JP" altLang="en-US" sz="2800" dirty="0" smtClean="0"/>
              <a:t>対象</a:t>
            </a:r>
            <a:r>
              <a:rPr lang="en-US" altLang="ja-JP" sz="2800" dirty="0" smtClean="0"/>
              <a:t>】</a:t>
            </a:r>
            <a:endParaRPr lang="ja-JP" alt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800" dirty="0"/>
              <a:t>　 </a:t>
            </a:r>
            <a:r>
              <a:rPr lang="ja-JP" altLang="en-US" sz="2800" dirty="0" smtClean="0"/>
              <a:t>＊言語障害　＊自閉症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＊情緒障害　＊弱視 ＊難聴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＊学習</a:t>
            </a:r>
            <a:r>
              <a:rPr lang="ja-JP" altLang="en-US" sz="2800" dirty="0"/>
              <a:t>障害</a:t>
            </a:r>
            <a:r>
              <a:rPr lang="en-US" altLang="ja-JP" sz="2800" dirty="0"/>
              <a:t>(LD</a:t>
            </a:r>
            <a:r>
              <a:rPr lang="en-US" altLang="ja-JP" sz="2800" dirty="0" smtClean="0"/>
              <a:t>)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＊注意欠陥多動</a:t>
            </a:r>
            <a:r>
              <a:rPr lang="ja-JP" altLang="en-US" sz="2800" dirty="0"/>
              <a:t>性障害</a:t>
            </a:r>
            <a:r>
              <a:rPr lang="en-US" altLang="ja-JP" sz="2800" dirty="0"/>
              <a:t>(ADHD)</a:t>
            </a:r>
            <a:r>
              <a:rPr lang="ja-JP" altLang="en-US" sz="2800" dirty="0"/>
              <a:t>　　　</a:t>
            </a:r>
            <a:r>
              <a:rPr lang="ja-JP" altLang="en-US" sz="2800" dirty="0" smtClean="0"/>
              <a:t>＊肢体不自由　　 ＊病弱</a:t>
            </a:r>
            <a:r>
              <a:rPr lang="ja-JP" altLang="en-US" sz="2800" dirty="0"/>
              <a:t>・</a:t>
            </a:r>
            <a:r>
              <a:rPr lang="ja-JP" altLang="en-US" sz="2800" dirty="0" smtClean="0"/>
              <a:t>虚弱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928688" y="1214438"/>
            <a:ext cx="82153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400" dirty="0" smtClean="0"/>
              <a:t>○</a:t>
            </a:r>
            <a:r>
              <a:rPr lang="ja-JP" altLang="en-US" sz="36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sz="3400" dirty="0" smtClean="0"/>
              <a:t>が</a:t>
            </a:r>
            <a:r>
              <a:rPr lang="ja-JP" altLang="en-US" sz="3400" dirty="0"/>
              <a:t>対象とする障害の程度</a:t>
            </a:r>
          </a:p>
        </p:txBody>
      </p:sp>
      <p:pic>
        <p:nvPicPr>
          <p:cNvPr id="10243" name="Picture 6" descr="D:\学校教育課\app0003.jpg"/>
          <p:cNvPicPr>
            <a:picLocks noChangeAspect="1" noChangeArrowheads="1"/>
          </p:cNvPicPr>
          <p:nvPr/>
        </p:nvPicPr>
        <p:blipFill>
          <a:blip r:embed="rId3" cstate="print">
            <a:lum bright="18000"/>
          </a:blip>
          <a:srcRect/>
          <a:stretch>
            <a:fillRect/>
          </a:stretch>
        </p:blipFill>
        <p:spPr bwMode="auto">
          <a:xfrm>
            <a:off x="381000" y="17526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14375" y="428625"/>
            <a:ext cx="8001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ja-JP" altLang="en-US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専門的な教育の場と対象の児童生徒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982" y="2530475"/>
            <a:ext cx="8224838" cy="422011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：住居の近くにある。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endParaRPr lang="ja-JP" alt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：住居の近くにある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。</a:t>
            </a:r>
            <a:endParaRPr lang="en-US" altLang="ja-JP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（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ただし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、校区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を越えて通学することもある。）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ja-JP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endParaRPr lang="ja-JP" alt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：住居から離れている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。</a:t>
            </a:r>
            <a:endParaRPr lang="en-US" altLang="ja-JP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　　　　　　　　　　　スクールバス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で通学。　</a:t>
            </a:r>
            <a:endParaRPr lang="en-US" altLang="ja-JP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※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障害の状況によっては、教員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を家庭に派遣して指導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する　「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訪問教育</a:t>
            </a:r>
            <a:r>
              <a:rPr lang="ja-JP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」がある。</a:t>
            </a:r>
            <a:endParaRPr lang="ja-JP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ja-JP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0" y="1828800"/>
            <a:ext cx="19446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通学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ja-JP" altLang="en-US"/>
              <a:t>就学先の学校の特徴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743200"/>
            <a:ext cx="8362950" cy="357028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通常の学級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 </a:t>
            </a:r>
            <a:r>
              <a:rPr lang="ja-JP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原則３５</a:t>
            </a:r>
            <a:r>
              <a:rPr lang="ja-JP" altLang="en-US" dirty="0" smtClean="0"/>
              <a:t>人</a:t>
            </a:r>
            <a:r>
              <a:rPr lang="ja-JP" altLang="en-US" dirty="0"/>
              <a:t>を標準とした１学級で　　　　　　　　　</a:t>
            </a:r>
            <a:r>
              <a:rPr lang="ja-JP" altLang="en-US" dirty="0" smtClean="0"/>
              <a:t>編成</a:t>
            </a:r>
            <a:r>
              <a:rPr lang="ja-JP" altLang="en-US" dirty="0"/>
              <a:t>される。</a:t>
            </a: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FF7C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特別支援学級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８人を１学級として編成される。</a:t>
            </a: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ja-JP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特別支援学校</a:t>
            </a:r>
            <a:r>
              <a:rPr lang="ja-JP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：</a:t>
            </a:r>
            <a:r>
              <a:rPr lang="ja-JP" altLang="en-US" dirty="0"/>
              <a:t>小・中学部は６人で１学級。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/>
              <a:t>○</a:t>
            </a:r>
            <a:r>
              <a:rPr lang="ja-JP" altLang="en-US" sz="4000"/>
              <a:t>集団の大きさ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1664</TotalTime>
  <Words>928</Words>
  <Application>Microsoft Office PowerPoint</Application>
  <PresentationFormat>画面に合わせる (4:3)</PresentationFormat>
  <Paragraphs>306</Paragraphs>
  <Slides>23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23</vt:i4>
      </vt:variant>
    </vt:vector>
  </HeadingPairs>
  <TitlesOfParts>
    <vt:vector size="39" baseType="lpstr">
      <vt:lpstr>HGP創英角ﾎﾟｯﾌﾟ体</vt:lpstr>
      <vt:lpstr>HGS創英角ﾎﾟｯﾌﾟ体</vt:lpstr>
      <vt:lpstr>HG丸ｺﾞｼｯｸM-PRO</vt:lpstr>
      <vt:lpstr>HG創英角ﾎﾟｯﾌﾟ体</vt:lpstr>
      <vt:lpstr>ＭＳ Ｐゴシック</vt:lpstr>
      <vt:lpstr>ＭＳ Ｐ明朝</vt:lpstr>
      <vt:lpstr>ＭＳ 明朝</vt:lpstr>
      <vt:lpstr>UD デジタル 教科書体 NK-B</vt:lpstr>
      <vt:lpstr>Arial</vt:lpstr>
      <vt:lpstr>Calibri</vt:lpstr>
      <vt:lpstr>Century</vt:lpstr>
      <vt:lpstr>Tahoma</vt:lpstr>
      <vt:lpstr>Times New Roman</vt:lpstr>
      <vt:lpstr>Wingdings</vt:lpstr>
      <vt:lpstr>Blends</vt:lpstr>
      <vt:lpstr>Office ​​テーマ</vt:lpstr>
      <vt:lpstr>『特別支援教育と 　　　　　　就学までの流れ』 ～総合支援学校や支援学級の特色について～</vt:lpstr>
      <vt:lpstr>はじめに～キーワード～</vt:lpstr>
      <vt:lpstr>　特別支援教育とは</vt:lpstr>
      <vt:lpstr>PowerPoint プレゼンテーション</vt:lpstr>
      <vt:lpstr>専門的な教育の場と 　　　　　　　　　対象の児童生徒</vt:lpstr>
      <vt:lpstr>専門的な教育の場と 　　　　　　　　　対象の児童生徒</vt:lpstr>
      <vt:lpstr>PowerPoint プレゼンテーション</vt:lpstr>
      <vt:lpstr>就学先の学校の特徴</vt:lpstr>
      <vt:lpstr>就学先の学校の特徴</vt:lpstr>
      <vt:lpstr>就学先の学校の特徴</vt:lpstr>
      <vt:lpstr>就学先の学校の特徴</vt:lpstr>
      <vt:lpstr>就学先の学校の特徴</vt:lpstr>
      <vt:lpstr>就学先の学校の特徴</vt:lpstr>
      <vt:lpstr>就学先の学校の特徴</vt:lpstr>
      <vt:lpstr>就学先の学校の特徴</vt:lpstr>
      <vt:lpstr>就学先の学校の特徴</vt:lpstr>
      <vt:lpstr>就学先の学校の特徴</vt:lpstr>
      <vt:lpstr>教育支援委員会について</vt:lpstr>
      <vt:lpstr>PowerPoint プレゼンテーション</vt:lpstr>
      <vt:lpstr>就学までのスケジュール</vt:lpstr>
      <vt:lpstr>○県立特別支援学校へ</vt:lpstr>
      <vt:lpstr>○市立小学校（特別支援学級）へ</vt:lpstr>
      <vt:lpstr>就学相談について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『特別支援教育と 　　　就学までの流れについて』</dc:title>
  <dc:creator>Mihara</dc:creator>
  <cp:lastModifiedBy>4105</cp:lastModifiedBy>
  <cp:revision>109</cp:revision>
  <cp:lastPrinted>2021-01-24T06:32:11Z</cp:lastPrinted>
  <dcterms:created xsi:type="dcterms:W3CDTF">2006-05-09T02:39:24Z</dcterms:created>
  <dcterms:modified xsi:type="dcterms:W3CDTF">2021-08-26T10:31:59Z</dcterms:modified>
</cp:coreProperties>
</file>